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2"/>
  </p:notesMasterIdLst>
  <p:sldIdLst>
    <p:sldId id="256" r:id="rId2"/>
    <p:sldId id="258" r:id="rId3"/>
    <p:sldId id="259" r:id="rId4"/>
    <p:sldId id="260" r:id="rId5"/>
    <p:sldId id="291" r:id="rId6"/>
    <p:sldId id="262" r:id="rId7"/>
    <p:sldId id="265" r:id="rId8"/>
    <p:sldId id="267" r:id="rId9"/>
    <p:sldId id="268"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14" r:id="rId27"/>
    <p:sldId id="308" r:id="rId28"/>
    <p:sldId id="309" r:id="rId29"/>
    <p:sldId id="310" r:id="rId30"/>
    <p:sldId id="311" r:id="rId31"/>
    <p:sldId id="312" r:id="rId32"/>
    <p:sldId id="313" r:id="rId33"/>
    <p:sldId id="315" r:id="rId34"/>
    <p:sldId id="316" r:id="rId35"/>
    <p:sldId id="317" r:id="rId36"/>
    <p:sldId id="318" r:id="rId37"/>
    <p:sldId id="319" r:id="rId38"/>
    <p:sldId id="320" r:id="rId39"/>
    <p:sldId id="321" r:id="rId40"/>
    <p:sldId id="32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70" d="100"/>
          <a:sy n="70" d="100"/>
        </p:scale>
        <p:origin x="137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44D1B8-9909-4FB0-AB6C-4A039E9BF5B5}" type="datetimeFigureOut">
              <a:rPr lang="en-US" smtClean="0"/>
              <a:t>10/21/2020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C413C4-7E39-455C-95D8-F5246E7AF941}" type="slidenum">
              <a:rPr lang="en-US" smtClean="0"/>
              <a:t>‹#›</a:t>
            </a:fld>
            <a:endParaRPr lang="en-US"/>
          </a:p>
        </p:txBody>
      </p:sp>
    </p:spTree>
    <p:extLst>
      <p:ext uri="{BB962C8B-B14F-4D97-AF65-F5344CB8AC3E}">
        <p14:creationId xmlns:p14="http://schemas.microsoft.com/office/powerpoint/2010/main" val="1340690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21</a:t>
            </a:fld>
            <a:endParaRPr lang="en-US"/>
          </a:p>
        </p:txBody>
      </p:sp>
    </p:spTree>
    <p:extLst>
      <p:ext uri="{BB962C8B-B14F-4D97-AF65-F5344CB8AC3E}">
        <p14:creationId xmlns:p14="http://schemas.microsoft.com/office/powerpoint/2010/main" val="2096076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30</a:t>
            </a:fld>
            <a:endParaRPr lang="en-US"/>
          </a:p>
        </p:txBody>
      </p:sp>
    </p:spTree>
    <p:extLst>
      <p:ext uri="{BB962C8B-B14F-4D97-AF65-F5344CB8AC3E}">
        <p14:creationId xmlns:p14="http://schemas.microsoft.com/office/powerpoint/2010/main" val="3681342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31</a:t>
            </a:fld>
            <a:endParaRPr lang="en-US"/>
          </a:p>
        </p:txBody>
      </p:sp>
    </p:spTree>
    <p:extLst>
      <p:ext uri="{BB962C8B-B14F-4D97-AF65-F5344CB8AC3E}">
        <p14:creationId xmlns:p14="http://schemas.microsoft.com/office/powerpoint/2010/main" val="1085165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32</a:t>
            </a:fld>
            <a:endParaRPr lang="en-US"/>
          </a:p>
        </p:txBody>
      </p:sp>
    </p:spTree>
    <p:extLst>
      <p:ext uri="{BB962C8B-B14F-4D97-AF65-F5344CB8AC3E}">
        <p14:creationId xmlns:p14="http://schemas.microsoft.com/office/powerpoint/2010/main" val="3487032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33</a:t>
            </a:fld>
            <a:endParaRPr lang="en-US"/>
          </a:p>
        </p:txBody>
      </p:sp>
    </p:spTree>
    <p:extLst>
      <p:ext uri="{BB962C8B-B14F-4D97-AF65-F5344CB8AC3E}">
        <p14:creationId xmlns:p14="http://schemas.microsoft.com/office/powerpoint/2010/main" val="4164595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34</a:t>
            </a:fld>
            <a:endParaRPr lang="en-US"/>
          </a:p>
        </p:txBody>
      </p:sp>
    </p:spTree>
    <p:extLst>
      <p:ext uri="{BB962C8B-B14F-4D97-AF65-F5344CB8AC3E}">
        <p14:creationId xmlns:p14="http://schemas.microsoft.com/office/powerpoint/2010/main" val="627309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35</a:t>
            </a:fld>
            <a:endParaRPr lang="en-US"/>
          </a:p>
        </p:txBody>
      </p:sp>
    </p:spTree>
    <p:extLst>
      <p:ext uri="{BB962C8B-B14F-4D97-AF65-F5344CB8AC3E}">
        <p14:creationId xmlns:p14="http://schemas.microsoft.com/office/powerpoint/2010/main" val="3256774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36</a:t>
            </a:fld>
            <a:endParaRPr lang="en-US"/>
          </a:p>
        </p:txBody>
      </p:sp>
    </p:spTree>
    <p:extLst>
      <p:ext uri="{BB962C8B-B14F-4D97-AF65-F5344CB8AC3E}">
        <p14:creationId xmlns:p14="http://schemas.microsoft.com/office/powerpoint/2010/main" val="3239041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37</a:t>
            </a:fld>
            <a:endParaRPr lang="en-US"/>
          </a:p>
        </p:txBody>
      </p:sp>
    </p:spTree>
    <p:extLst>
      <p:ext uri="{BB962C8B-B14F-4D97-AF65-F5344CB8AC3E}">
        <p14:creationId xmlns:p14="http://schemas.microsoft.com/office/powerpoint/2010/main" val="1519496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38</a:t>
            </a:fld>
            <a:endParaRPr lang="en-US"/>
          </a:p>
        </p:txBody>
      </p:sp>
    </p:spTree>
    <p:extLst>
      <p:ext uri="{BB962C8B-B14F-4D97-AF65-F5344CB8AC3E}">
        <p14:creationId xmlns:p14="http://schemas.microsoft.com/office/powerpoint/2010/main" val="34115188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39</a:t>
            </a:fld>
            <a:endParaRPr lang="en-US"/>
          </a:p>
        </p:txBody>
      </p:sp>
    </p:spTree>
    <p:extLst>
      <p:ext uri="{BB962C8B-B14F-4D97-AF65-F5344CB8AC3E}">
        <p14:creationId xmlns:p14="http://schemas.microsoft.com/office/powerpoint/2010/main" val="1980617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22</a:t>
            </a:fld>
            <a:endParaRPr lang="en-US"/>
          </a:p>
        </p:txBody>
      </p:sp>
    </p:spTree>
    <p:extLst>
      <p:ext uri="{BB962C8B-B14F-4D97-AF65-F5344CB8AC3E}">
        <p14:creationId xmlns:p14="http://schemas.microsoft.com/office/powerpoint/2010/main" val="432907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40</a:t>
            </a:fld>
            <a:endParaRPr lang="en-US"/>
          </a:p>
        </p:txBody>
      </p:sp>
    </p:spTree>
    <p:extLst>
      <p:ext uri="{BB962C8B-B14F-4D97-AF65-F5344CB8AC3E}">
        <p14:creationId xmlns:p14="http://schemas.microsoft.com/office/powerpoint/2010/main" val="1157325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23</a:t>
            </a:fld>
            <a:endParaRPr lang="en-US"/>
          </a:p>
        </p:txBody>
      </p:sp>
    </p:spTree>
    <p:extLst>
      <p:ext uri="{BB962C8B-B14F-4D97-AF65-F5344CB8AC3E}">
        <p14:creationId xmlns:p14="http://schemas.microsoft.com/office/powerpoint/2010/main" val="2991552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24</a:t>
            </a:fld>
            <a:endParaRPr lang="en-US"/>
          </a:p>
        </p:txBody>
      </p:sp>
    </p:spTree>
    <p:extLst>
      <p:ext uri="{BB962C8B-B14F-4D97-AF65-F5344CB8AC3E}">
        <p14:creationId xmlns:p14="http://schemas.microsoft.com/office/powerpoint/2010/main" val="130018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25</a:t>
            </a:fld>
            <a:endParaRPr lang="en-US"/>
          </a:p>
        </p:txBody>
      </p:sp>
    </p:spTree>
    <p:extLst>
      <p:ext uri="{BB962C8B-B14F-4D97-AF65-F5344CB8AC3E}">
        <p14:creationId xmlns:p14="http://schemas.microsoft.com/office/powerpoint/2010/main" val="4139263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26</a:t>
            </a:fld>
            <a:endParaRPr lang="en-US"/>
          </a:p>
        </p:txBody>
      </p:sp>
    </p:spTree>
    <p:extLst>
      <p:ext uri="{BB962C8B-B14F-4D97-AF65-F5344CB8AC3E}">
        <p14:creationId xmlns:p14="http://schemas.microsoft.com/office/powerpoint/2010/main" val="3978099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27</a:t>
            </a:fld>
            <a:endParaRPr lang="en-US"/>
          </a:p>
        </p:txBody>
      </p:sp>
    </p:spTree>
    <p:extLst>
      <p:ext uri="{BB962C8B-B14F-4D97-AF65-F5344CB8AC3E}">
        <p14:creationId xmlns:p14="http://schemas.microsoft.com/office/powerpoint/2010/main" val="455224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28</a:t>
            </a:fld>
            <a:endParaRPr lang="en-US"/>
          </a:p>
        </p:txBody>
      </p:sp>
    </p:spTree>
    <p:extLst>
      <p:ext uri="{BB962C8B-B14F-4D97-AF65-F5344CB8AC3E}">
        <p14:creationId xmlns:p14="http://schemas.microsoft.com/office/powerpoint/2010/main" val="3722069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413C4-7E39-455C-95D8-F5246E7AF941}" type="slidenum">
              <a:rPr lang="en-US" smtClean="0"/>
              <a:t>29</a:t>
            </a:fld>
            <a:endParaRPr lang="en-US"/>
          </a:p>
        </p:txBody>
      </p:sp>
    </p:spTree>
    <p:extLst>
      <p:ext uri="{BB962C8B-B14F-4D97-AF65-F5344CB8AC3E}">
        <p14:creationId xmlns:p14="http://schemas.microsoft.com/office/powerpoint/2010/main" val="152101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A940D1E-5DDE-4062-904C-C87F80B8D1CE}" type="datetimeFigureOut">
              <a:rPr lang="en-US" smtClean="0"/>
              <a:pPr/>
              <a:t>10/21/2020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C0AD2AF-BF1D-4A1F-86F7-FE5DF2F7D31A}"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940D1E-5DDE-4062-904C-C87F80B8D1CE}"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0AD2AF-BF1D-4A1F-86F7-FE5DF2F7D3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940D1E-5DDE-4062-904C-C87F80B8D1CE}"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0AD2AF-BF1D-4A1F-86F7-FE5DF2F7D3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940D1E-5DDE-4062-904C-C87F80B8D1CE}"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0AD2AF-BF1D-4A1F-86F7-FE5DF2F7D3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A940D1E-5DDE-4062-904C-C87F80B8D1CE}" type="datetimeFigureOut">
              <a:rPr lang="en-US" smtClean="0"/>
              <a:pPr/>
              <a:t>10/21/2020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C0AD2AF-BF1D-4A1F-86F7-FE5DF2F7D31A}"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940D1E-5DDE-4062-904C-C87F80B8D1CE}"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C0AD2AF-BF1D-4A1F-86F7-FE5DF2F7D31A}"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940D1E-5DDE-4062-904C-C87F80B8D1CE}" type="datetimeFigureOut">
              <a:rPr lang="en-US" smtClean="0"/>
              <a:pPr/>
              <a:t>10/21/2020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C0AD2AF-BF1D-4A1F-86F7-FE5DF2F7D3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A940D1E-5DDE-4062-904C-C87F80B8D1CE}" type="datetimeFigureOut">
              <a:rPr lang="en-US" smtClean="0"/>
              <a:pPr/>
              <a:t>10/21/2020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0AD2AF-BF1D-4A1F-86F7-FE5DF2F7D31A}"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A940D1E-5DDE-4062-904C-C87F80B8D1CE}" type="datetimeFigureOut">
              <a:rPr lang="en-US" smtClean="0"/>
              <a:pPr/>
              <a:t>10/21/2020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0AD2AF-BF1D-4A1F-86F7-FE5DF2F7D3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A940D1E-5DDE-4062-904C-C87F80B8D1CE}" type="datetimeFigureOut">
              <a:rPr lang="en-US" smtClean="0"/>
              <a:pPr/>
              <a:t>10/21/2020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C0AD2AF-BF1D-4A1F-86F7-FE5DF2F7D31A}"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A940D1E-5DDE-4062-904C-C87F80B8D1CE}" type="datetimeFigureOut">
              <a:rPr lang="en-US" smtClean="0"/>
              <a:pPr/>
              <a:t>10/21/2020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C0AD2AF-BF1D-4A1F-86F7-FE5DF2F7D31A}"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A940D1E-5DDE-4062-904C-C87F80B8D1CE}" type="datetimeFigureOut">
              <a:rPr lang="en-US" smtClean="0"/>
              <a:pPr/>
              <a:t>10/21/2020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C0AD2AF-BF1D-4A1F-86F7-FE5DF2F7D31A}"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0"/>
            <a:ext cx="8305800" cy="1143000"/>
          </a:xfrm>
        </p:spPr>
        <p:txBody>
          <a:bodyPr>
            <a:normAutofit fontScale="90000"/>
          </a:bodyPr>
          <a:lstStyle/>
          <a:p>
            <a:pPr algn="ctr"/>
            <a:r>
              <a:rPr lang="en-US" dirty="0" smtClean="0"/>
              <a:t>Unit No. 5</a:t>
            </a:r>
            <a:br>
              <a:rPr lang="en-US" dirty="0" smtClean="0"/>
            </a:br>
            <a:r>
              <a:rPr lang="en-US" sz="6000" b="1" dirty="0" smtClean="0"/>
              <a:t>Transaction Processing</a:t>
            </a:r>
            <a:endParaRPr lang="en-US" sz="6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lnSpcReduction="10000"/>
          </a:bodyPr>
          <a:lstStyle/>
          <a:p>
            <a:pPr marL="0" indent="0">
              <a:buNone/>
            </a:pPr>
            <a:r>
              <a:rPr lang="en-US" sz="2400" dirty="0" smtClean="0"/>
              <a:t>There </a:t>
            </a:r>
            <a:r>
              <a:rPr lang="en-US" sz="2400" dirty="0"/>
              <a:t>are different types of Transaction States </a:t>
            </a:r>
            <a:r>
              <a:rPr lang="en-US" sz="2400" dirty="0" smtClean="0"/>
              <a:t>:-</a:t>
            </a:r>
          </a:p>
          <a:p>
            <a:pPr marL="0" indent="0">
              <a:buNone/>
            </a:pPr>
            <a:r>
              <a:rPr lang="en-US" sz="2400" b="1" u="sng" dirty="0" smtClean="0">
                <a:solidFill>
                  <a:srgbClr val="FFC000"/>
                </a:solidFill>
              </a:rPr>
              <a:t>1] Active </a:t>
            </a:r>
            <a:r>
              <a:rPr lang="en-US" sz="2400" b="1" u="sng" dirty="0">
                <a:solidFill>
                  <a:srgbClr val="FFC000"/>
                </a:solidFill>
              </a:rPr>
              <a:t>State –</a:t>
            </a:r>
            <a:r>
              <a:rPr lang="en-US" sz="2400" dirty="0"/>
              <a:t/>
            </a:r>
            <a:br>
              <a:rPr lang="en-US" sz="2400" dirty="0"/>
            </a:br>
            <a:r>
              <a:rPr lang="en-US" sz="2400" dirty="0"/>
              <a:t>When the instructions of the transaction is running then the transaction is in active state. If all the read and write operations are performed without any error then it goes to “partially committed state”, if any instruction fails it goes to “failed state”.</a:t>
            </a:r>
          </a:p>
          <a:p>
            <a:pPr marL="0" indent="0">
              <a:buNone/>
            </a:pPr>
            <a:r>
              <a:rPr lang="en-US" sz="2400" b="1" u="sng" dirty="0" smtClean="0">
                <a:solidFill>
                  <a:srgbClr val="FFC000"/>
                </a:solidFill>
              </a:rPr>
              <a:t>2]  Partially </a:t>
            </a:r>
            <a:r>
              <a:rPr lang="en-US" sz="2400" b="1" u="sng" dirty="0">
                <a:solidFill>
                  <a:srgbClr val="FFC000"/>
                </a:solidFill>
              </a:rPr>
              <a:t>Committed –</a:t>
            </a:r>
            <a:r>
              <a:rPr lang="en-US" sz="2400" dirty="0"/>
              <a:t/>
            </a:r>
            <a:br>
              <a:rPr lang="en-US" sz="2400" dirty="0"/>
            </a:br>
            <a:r>
              <a:rPr lang="en-US" sz="2400" dirty="0"/>
              <a:t>After completion of all the read and write operation the changes are made in main memory or local buffer. If the </a:t>
            </a:r>
            <a:r>
              <a:rPr lang="en-US" sz="2400" dirty="0" err="1"/>
              <a:t>the</a:t>
            </a:r>
            <a:r>
              <a:rPr lang="en-US" sz="2400" dirty="0"/>
              <a:t> changes are made permanent on the Data Base then state will change to “committed state” and in case of failure it will go to “failed state</a:t>
            </a:r>
            <a:r>
              <a:rPr lang="en-US" sz="2400" dirty="0" smtClean="0"/>
              <a:t>”.</a:t>
            </a:r>
          </a:p>
          <a:p>
            <a:pPr marL="0" indent="0">
              <a:buNone/>
            </a:pPr>
            <a:r>
              <a:rPr lang="en-IN" sz="2400" b="1" u="sng" dirty="0" smtClean="0">
                <a:solidFill>
                  <a:srgbClr val="FFC000"/>
                </a:solidFill>
              </a:rPr>
              <a:t>3]  Failed State-</a:t>
            </a:r>
          </a:p>
          <a:p>
            <a:pPr marL="0" indent="0">
              <a:buNone/>
            </a:pPr>
            <a:r>
              <a:rPr lang="en-IN" sz="2400" dirty="0" smtClean="0"/>
              <a:t>When any instruction of the transaction fails it goes to</a:t>
            </a:r>
          </a:p>
          <a:p>
            <a:pPr marL="0" indent="0">
              <a:buNone/>
            </a:pPr>
            <a:r>
              <a:rPr lang="en-IN" sz="2400" dirty="0" smtClean="0"/>
              <a:t>“failed state” or if failure occurs in making permanent </a:t>
            </a:r>
          </a:p>
          <a:p>
            <a:pPr marL="0" indent="0">
              <a:buNone/>
            </a:pPr>
            <a:r>
              <a:rPr lang="en-IN" sz="2400" dirty="0" smtClean="0"/>
              <a:t>change of data on Data Base.</a:t>
            </a:r>
            <a:endParaRPr lang="en-US" sz="2400" dirty="0" smtClean="0"/>
          </a:p>
          <a:p>
            <a:endParaRPr lang="en-IN" sz="2400" dirty="0"/>
          </a:p>
          <a:p>
            <a:endParaRPr lang="en-US" sz="2400" dirty="0"/>
          </a:p>
          <a:p>
            <a:endParaRPr lang="en-US" sz="2400" dirty="0"/>
          </a:p>
        </p:txBody>
      </p:sp>
    </p:spTree>
    <p:extLst>
      <p:ext uri="{BB962C8B-B14F-4D97-AF65-F5344CB8AC3E}">
        <p14:creationId xmlns:p14="http://schemas.microsoft.com/office/powerpoint/2010/main" val="2543202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marL="0" indent="0" fontAlgn="base">
              <a:buNone/>
            </a:pPr>
            <a:r>
              <a:rPr lang="en-US" sz="2400" b="1" u="sng" dirty="0" smtClean="0">
                <a:solidFill>
                  <a:srgbClr val="FFC000"/>
                </a:solidFill>
              </a:rPr>
              <a:t>4]  Aborted </a:t>
            </a:r>
            <a:r>
              <a:rPr lang="en-US" sz="2400" b="1" u="sng" dirty="0">
                <a:solidFill>
                  <a:srgbClr val="FFC000"/>
                </a:solidFill>
              </a:rPr>
              <a:t>State –</a:t>
            </a:r>
            <a:r>
              <a:rPr lang="en-US" sz="2400" u="sng" dirty="0">
                <a:solidFill>
                  <a:srgbClr val="FFC000"/>
                </a:solidFill>
              </a:rPr>
              <a:t/>
            </a:r>
            <a:br>
              <a:rPr lang="en-US" sz="2400" u="sng" dirty="0">
                <a:solidFill>
                  <a:srgbClr val="FFC000"/>
                </a:solidFill>
              </a:rPr>
            </a:br>
            <a:r>
              <a:rPr lang="en-US" sz="2400" dirty="0"/>
              <a:t>After having any type of failure the transaction goes from “failed state” to “aborted state” and in before states the changes are only made to local buffer or main memory and hence these changes are deleted or </a:t>
            </a:r>
            <a:r>
              <a:rPr lang="en-US" sz="2400" dirty="0" smtClean="0"/>
              <a:t>rollback.</a:t>
            </a:r>
          </a:p>
          <a:p>
            <a:pPr marL="0" indent="0" fontAlgn="base">
              <a:buNone/>
            </a:pPr>
            <a:r>
              <a:rPr lang="en-US" sz="2400" b="1" u="sng" dirty="0" smtClean="0">
                <a:solidFill>
                  <a:srgbClr val="FFC000"/>
                </a:solidFill>
              </a:rPr>
              <a:t>5]  Committed State </a:t>
            </a:r>
            <a:r>
              <a:rPr lang="en-US" sz="2400" b="1" u="sng" dirty="0">
                <a:solidFill>
                  <a:srgbClr val="FFC000"/>
                </a:solidFill>
              </a:rPr>
              <a:t>–</a:t>
            </a:r>
            <a:r>
              <a:rPr lang="en-US" sz="2400" u="sng" dirty="0">
                <a:solidFill>
                  <a:srgbClr val="FFC000"/>
                </a:solidFill>
              </a:rPr>
              <a:t/>
            </a:r>
            <a:br>
              <a:rPr lang="en-US" sz="2400" u="sng" dirty="0">
                <a:solidFill>
                  <a:srgbClr val="FFC000"/>
                </a:solidFill>
              </a:rPr>
            </a:br>
            <a:r>
              <a:rPr lang="en-US" sz="2400" dirty="0"/>
              <a:t>It is the stage when the changes are made permanent on the Data Base and transaction is complete and therefore terminated in “terminated state”.</a:t>
            </a:r>
          </a:p>
          <a:p>
            <a:pPr marL="0" indent="0">
              <a:buNone/>
            </a:pPr>
            <a:r>
              <a:rPr lang="en-US" sz="2400" b="1" u="sng" dirty="0" smtClean="0">
                <a:solidFill>
                  <a:srgbClr val="FFC000"/>
                </a:solidFill>
              </a:rPr>
              <a:t>6]  Terminated </a:t>
            </a:r>
            <a:r>
              <a:rPr lang="en-US" sz="2400" b="1" u="sng" dirty="0">
                <a:solidFill>
                  <a:srgbClr val="FFC000"/>
                </a:solidFill>
              </a:rPr>
              <a:t>State –</a:t>
            </a:r>
            <a:r>
              <a:rPr lang="en-US" sz="2400" u="sng" dirty="0">
                <a:solidFill>
                  <a:srgbClr val="FFC000"/>
                </a:solidFill>
              </a:rPr>
              <a:t/>
            </a:r>
            <a:br>
              <a:rPr lang="en-US" sz="2400" u="sng" dirty="0">
                <a:solidFill>
                  <a:srgbClr val="FFC000"/>
                </a:solidFill>
              </a:rPr>
            </a:br>
            <a:r>
              <a:rPr lang="en-US" sz="2400" dirty="0"/>
              <a:t>If there is any roll back or the transaction come from “committed state” then the system is consistent and ready for new transaction and the old transaction is terminated.</a:t>
            </a:r>
          </a:p>
          <a:p>
            <a:endParaRPr lang="en-IN" sz="2400" dirty="0"/>
          </a:p>
          <a:p>
            <a:endParaRPr lang="en-US" sz="2400" dirty="0"/>
          </a:p>
          <a:p>
            <a:endParaRPr lang="en-US" sz="2400" dirty="0"/>
          </a:p>
        </p:txBody>
      </p:sp>
    </p:spTree>
    <p:extLst>
      <p:ext uri="{BB962C8B-B14F-4D97-AF65-F5344CB8AC3E}">
        <p14:creationId xmlns:p14="http://schemas.microsoft.com/office/powerpoint/2010/main" val="2261231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457200"/>
            <a:ext cx="8458200" cy="6096000"/>
          </a:xfrm>
        </p:spPr>
        <p:txBody>
          <a:bodyPr>
            <a:normAutofit/>
          </a:bodyPr>
          <a:lstStyle/>
          <a:p>
            <a:r>
              <a:rPr lang="en-US" sz="2400" b="1" u="sng" dirty="0">
                <a:solidFill>
                  <a:srgbClr val="FFFF00"/>
                </a:solidFill>
              </a:rPr>
              <a:t>Concurrent Execution of </a:t>
            </a:r>
            <a:r>
              <a:rPr lang="en-US" sz="2400" b="1" u="sng" dirty="0" smtClean="0">
                <a:solidFill>
                  <a:srgbClr val="FFFF00"/>
                </a:solidFill>
              </a:rPr>
              <a:t>Transaction:-</a:t>
            </a:r>
            <a:endParaRPr lang="en-US" sz="2400" b="1" u="sng" dirty="0">
              <a:solidFill>
                <a:srgbClr val="FFFF00"/>
              </a:solidFill>
            </a:endParaRPr>
          </a:p>
          <a:p>
            <a:pPr marL="0" indent="0">
              <a:buNone/>
            </a:pPr>
            <a:r>
              <a:rPr lang="en-US" sz="2400" dirty="0" smtClean="0"/>
              <a:t>In </a:t>
            </a:r>
            <a:r>
              <a:rPr lang="en-US" sz="2400" dirty="0"/>
              <a:t>the transaction process, a system usually allows executing more than one transaction simultaneously. This process is called a concurrent execution</a:t>
            </a:r>
            <a:r>
              <a:rPr lang="en-US" sz="2400" dirty="0" smtClean="0"/>
              <a:t>.</a:t>
            </a:r>
          </a:p>
          <a:p>
            <a:pPr fontAlgn="base"/>
            <a:r>
              <a:rPr lang="en-US" sz="2400" b="1" u="sng" dirty="0"/>
              <a:t>Advantages of concurrent execution of a </a:t>
            </a:r>
            <a:r>
              <a:rPr lang="en-US" sz="2400" b="1" u="sng" dirty="0" smtClean="0"/>
              <a:t>transaction:-</a:t>
            </a:r>
            <a:endParaRPr lang="en-US" sz="2400" b="1" u="sng" dirty="0"/>
          </a:p>
          <a:p>
            <a:pPr marL="0" indent="0" fontAlgn="base">
              <a:buNone/>
            </a:pPr>
            <a:r>
              <a:rPr lang="en-US" sz="2400" dirty="0" smtClean="0"/>
              <a:t>1.Decrease </a:t>
            </a:r>
            <a:r>
              <a:rPr lang="en-US" sz="2400" dirty="0"/>
              <a:t>waiting time or turnaround time.</a:t>
            </a:r>
          </a:p>
          <a:p>
            <a:pPr marL="0" indent="0" fontAlgn="base">
              <a:buNone/>
            </a:pPr>
            <a:r>
              <a:rPr lang="en-US" sz="2400" dirty="0" smtClean="0"/>
              <a:t>2.Improve </a:t>
            </a:r>
            <a:r>
              <a:rPr lang="en-US" sz="2400" dirty="0"/>
              <a:t>response time</a:t>
            </a:r>
          </a:p>
          <a:p>
            <a:pPr marL="0" indent="0" fontAlgn="base">
              <a:buNone/>
            </a:pPr>
            <a:r>
              <a:rPr lang="en-US" sz="2400" dirty="0" smtClean="0"/>
              <a:t>3.Increased </a:t>
            </a:r>
            <a:r>
              <a:rPr lang="en-US" sz="2400" dirty="0"/>
              <a:t>throughput or resource utilization.</a:t>
            </a:r>
          </a:p>
          <a:p>
            <a:pPr fontAlgn="base"/>
            <a:r>
              <a:rPr lang="en-US" sz="2400" b="1" u="sng" dirty="0" smtClean="0">
                <a:solidFill>
                  <a:srgbClr val="FFFF00"/>
                </a:solidFill>
              </a:rPr>
              <a:t>Concurrency problems:-</a:t>
            </a:r>
          </a:p>
          <a:p>
            <a:pPr marL="0" indent="0" fontAlgn="base">
              <a:buNone/>
            </a:pPr>
            <a:r>
              <a:rPr lang="en-US" sz="2400" dirty="0" smtClean="0"/>
              <a:t>-Several </a:t>
            </a:r>
            <a:r>
              <a:rPr lang="en-US" sz="2400" dirty="0"/>
              <a:t>problems can occur when concurrent transactions are run in an uncontrolled manner, such type of problems is known as concurrency problems</a:t>
            </a:r>
            <a:r>
              <a:rPr lang="en-US" sz="2400" dirty="0" smtClean="0"/>
              <a:t>.</a:t>
            </a:r>
            <a:endParaRPr lang="en-US" sz="2400" dirty="0"/>
          </a:p>
        </p:txBody>
      </p:sp>
    </p:spTree>
    <p:extLst>
      <p:ext uri="{BB962C8B-B14F-4D97-AF65-F5344CB8AC3E}">
        <p14:creationId xmlns:p14="http://schemas.microsoft.com/office/powerpoint/2010/main" val="1276627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marL="0" indent="0" fontAlgn="base">
              <a:buNone/>
            </a:pPr>
            <a:r>
              <a:rPr lang="en-US" sz="2400" dirty="0"/>
              <a:t>-There are following different types of problems or conflicts which occur due to concurrent execution of transaction:</a:t>
            </a:r>
          </a:p>
          <a:p>
            <a:pPr marL="0" indent="0" fontAlgn="base">
              <a:buNone/>
            </a:pPr>
            <a:r>
              <a:rPr lang="en-US" sz="2400" b="1" u="sng" dirty="0" smtClean="0">
                <a:solidFill>
                  <a:srgbClr val="FFC000"/>
                </a:solidFill>
              </a:rPr>
              <a:t>1.Lost </a:t>
            </a:r>
            <a:r>
              <a:rPr lang="en-US" sz="2400" b="1" u="sng" dirty="0">
                <a:solidFill>
                  <a:srgbClr val="FFC000"/>
                </a:solidFill>
              </a:rPr>
              <a:t>update problem (Write – Write conflict)</a:t>
            </a:r>
            <a:endParaRPr lang="en-US" sz="2400" u="sng" dirty="0">
              <a:solidFill>
                <a:srgbClr val="FFC000"/>
              </a:solidFill>
            </a:endParaRPr>
          </a:p>
          <a:p>
            <a:pPr fontAlgn="base"/>
            <a:r>
              <a:rPr lang="en-US" sz="2400" dirty="0"/>
              <a:t>This type of problem occurs when two transactions in database access the same data item and have their operations in an interleaved manner that makes the value of some database item incorrect.</a:t>
            </a:r>
          </a:p>
          <a:p>
            <a:pPr fontAlgn="base"/>
            <a:r>
              <a:rPr lang="en-US" sz="2400" dirty="0"/>
              <a:t>If there are two transactions T1 and T2 accessing the same data item value and then update it, then the second record overwrites the first record</a:t>
            </a:r>
            <a:r>
              <a:rPr lang="en-US" sz="2400" dirty="0" smtClean="0"/>
              <a:t>.</a:t>
            </a:r>
          </a:p>
          <a:p>
            <a:pPr fontAlgn="base"/>
            <a:r>
              <a:rPr lang="en-US" sz="2400" b="1" dirty="0"/>
              <a:t>Example:</a:t>
            </a:r>
            <a:r>
              <a:rPr lang="en-US" sz="2400" dirty="0"/>
              <a:t> Let’s take the value of A is 100</a:t>
            </a:r>
          </a:p>
          <a:p>
            <a:pPr marL="0" indent="0">
              <a:buNone/>
            </a:pPr>
            <a:endParaRPr lang="en-US" sz="2400" dirty="0"/>
          </a:p>
        </p:txBody>
      </p:sp>
    </p:spTree>
    <p:extLst>
      <p:ext uri="{BB962C8B-B14F-4D97-AF65-F5344CB8AC3E}">
        <p14:creationId xmlns:p14="http://schemas.microsoft.com/office/powerpoint/2010/main" val="2022233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8849513"/>
              </p:ext>
            </p:extLst>
          </p:nvPr>
        </p:nvGraphicFramePr>
        <p:xfrm>
          <a:off x="1447800" y="228600"/>
          <a:ext cx="6019800" cy="2560320"/>
        </p:xfrm>
        <a:graphic>
          <a:graphicData uri="http://schemas.openxmlformats.org/drawingml/2006/table">
            <a:tbl>
              <a:tblPr firstRow="1" bandRow="1">
                <a:tableStyleId>{5C22544A-7EE6-4342-B048-85BDC9FD1C3A}</a:tableStyleId>
              </a:tblPr>
              <a:tblGrid>
                <a:gridCol w="2006600"/>
                <a:gridCol w="2006600"/>
                <a:gridCol w="2006600"/>
              </a:tblGrid>
              <a:tr h="326571">
                <a:tc>
                  <a:txBody>
                    <a:bodyPr/>
                    <a:lstStyle/>
                    <a:p>
                      <a:r>
                        <a:rPr lang="en-US" b="1" dirty="0">
                          <a:effectLst/>
                        </a:rPr>
                        <a:t>Time</a:t>
                      </a:r>
                      <a:endParaRPr lang="en-US" dirty="0">
                        <a:effectLst/>
                      </a:endParaRPr>
                    </a:p>
                  </a:txBody>
                  <a:tcPr anchor="ctr"/>
                </a:tc>
                <a:tc>
                  <a:txBody>
                    <a:bodyPr/>
                    <a:lstStyle/>
                    <a:p>
                      <a:r>
                        <a:rPr lang="en-US" b="1" dirty="0">
                          <a:effectLst/>
                        </a:rPr>
                        <a:t>Transaction T1</a:t>
                      </a:r>
                      <a:endParaRPr lang="en-US" dirty="0">
                        <a:effectLst/>
                      </a:endParaRPr>
                    </a:p>
                  </a:txBody>
                  <a:tcPr anchor="ctr"/>
                </a:tc>
                <a:tc>
                  <a:txBody>
                    <a:bodyPr/>
                    <a:lstStyle/>
                    <a:p>
                      <a:r>
                        <a:rPr lang="en-US" b="1" dirty="0">
                          <a:effectLst/>
                        </a:rPr>
                        <a:t>Transaction T2</a:t>
                      </a:r>
                      <a:endParaRPr lang="en-US" dirty="0">
                        <a:effectLst/>
                      </a:endParaRPr>
                    </a:p>
                  </a:txBody>
                  <a:tcPr anchor="ctr"/>
                </a:tc>
              </a:tr>
              <a:tr h="326571">
                <a:tc>
                  <a:txBody>
                    <a:bodyPr/>
                    <a:lstStyle/>
                    <a:p>
                      <a:r>
                        <a:rPr lang="en-US" dirty="0">
                          <a:effectLst/>
                        </a:rPr>
                        <a:t>t1</a:t>
                      </a:r>
                    </a:p>
                  </a:txBody>
                  <a:tcPr anchor="ctr"/>
                </a:tc>
                <a:tc>
                  <a:txBody>
                    <a:bodyPr/>
                    <a:lstStyle/>
                    <a:p>
                      <a:r>
                        <a:rPr lang="en-US" dirty="0">
                          <a:effectLst/>
                        </a:rPr>
                        <a:t>Read(A)</a:t>
                      </a:r>
                    </a:p>
                  </a:txBody>
                  <a:tcPr anchor="ctr"/>
                </a:tc>
                <a:tc>
                  <a:txBody>
                    <a:bodyPr/>
                    <a:lstStyle/>
                    <a:p>
                      <a:endParaRPr lang="en-US"/>
                    </a:p>
                  </a:txBody>
                  <a:tcPr/>
                </a:tc>
              </a:tr>
              <a:tr h="326571">
                <a:tc>
                  <a:txBody>
                    <a:bodyPr/>
                    <a:lstStyle/>
                    <a:p>
                      <a:r>
                        <a:rPr lang="en-US" dirty="0">
                          <a:effectLst/>
                        </a:rPr>
                        <a:t>t2</a:t>
                      </a:r>
                    </a:p>
                  </a:txBody>
                  <a:tcPr anchor="ctr"/>
                </a:tc>
                <a:tc>
                  <a:txBody>
                    <a:bodyPr/>
                    <a:lstStyle/>
                    <a:p>
                      <a:r>
                        <a:rPr lang="en-US" dirty="0">
                          <a:effectLst/>
                        </a:rPr>
                        <a:t>A=A-50</a:t>
                      </a:r>
                    </a:p>
                  </a:txBody>
                  <a:tcPr anchor="ctr"/>
                </a:tc>
                <a:tc>
                  <a:txBody>
                    <a:bodyPr/>
                    <a:lstStyle/>
                    <a:p>
                      <a:endParaRPr lang="en-US"/>
                    </a:p>
                  </a:txBody>
                  <a:tcPr/>
                </a:tc>
              </a:tr>
              <a:tr h="326571">
                <a:tc>
                  <a:txBody>
                    <a:bodyPr/>
                    <a:lstStyle/>
                    <a:p>
                      <a:r>
                        <a:rPr lang="en-US" dirty="0">
                          <a:effectLst/>
                        </a:rPr>
                        <a:t>t3</a:t>
                      </a:r>
                    </a:p>
                  </a:txBody>
                  <a:tcPr anchor="ctr"/>
                </a:tc>
                <a:tc>
                  <a:txBody>
                    <a:bodyPr/>
                    <a:lstStyle/>
                    <a:p>
                      <a:r>
                        <a:rPr lang="en-US">
                          <a:effectLst/>
                        </a:rPr>
                        <a:t> </a:t>
                      </a:r>
                    </a:p>
                  </a:txBody>
                  <a:tcPr anchor="ctr"/>
                </a:tc>
                <a:tc>
                  <a:txBody>
                    <a:bodyPr/>
                    <a:lstStyle/>
                    <a:p>
                      <a:r>
                        <a:rPr lang="en-US" dirty="0">
                          <a:effectLst/>
                        </a:rPr>
                        <a:t>Read(A)</a:t>
                      </a:r>
                    </a:p>
                  </a:txBody>
                  <a:tcPr anchor="ctr"/>
                </a:tc>
              </a:tr>
              <a:tr h="326571">
                <a:tc>
                  <a:txBody>
                    <a:bodyPr/>
                    <a:lstStyle/>
                    <a:p>
                      <a:r>
                        <a:rPr lang="en-US" dirty="0">
                          <a:effectLst/>
                        </a:rPr>
                        <a:t>t4</a:t>
                      </a:r>
                    </a:p>
                  </a:txBody>
                  <a:tcPr anchor="ctr"/>
                </a:tc>
                <a:tc>
                  <a:txBody>
                    <a:bodyPr/>
                    <a:lstStyle/>
                    <a:p>
                      <a:r>
                        <a:rPr lang="en-US">
                          <a:effectLst/>
                        </a:rPr>
                        <a:t> </a:t>
                      </a:r>
                    </a:p>
                  </a:txBody>
                  <a:tcPr anchor="ctr"/>
                </a:tc>
                <a:tc>
                  <a:txBody>
                    <a:bodyPr/>
                    <a:lstStyle/>
                    <a:p>
                      <a:r>
                        <a:rPr lang="en-US" dirty="0">
                          <a:effectLst/>
                        </a:rPr>
                        <a:t>A=A+50</a:t>
                      </a:r>
                    </a:p>
                  </a:txBody>
                  <a:tcPr anchor="ctr"/>
                </a:tc>
              </a:tr>
              <a:tr h="326571">
                <a:tc>
                  <a:txBody>
                    <a:bodyPr/>
                    <a:lstStyle/>
                    <a:p>
                      <a:r>
                        <a:rPr lang="en-US" dirty="0">
                          <a:effectLst/>
                        </a:rPr>
                        <a:t>t5</a:t>
                      </a:r>
                    </a:p>
                  </a:txBody>
                  <a:tcPr anchor="ctr"/>
                </a:tc>
                <a:tc>
                  <a:txBody>
                    <a:bodyPr/>
                    <a:lstStyle/>
                    <a:p>
                      <a:r>
                        <a:rPr lang="en-US" dirty="0">
                          <a:effectLst/>
                        </a:rPr>
                        <a:t>Write(A)</a:t>
                      </a:r>
                    </a:p>
                  </a:txBody>
                  <a:tcPr anchor="ctr"/>
                </a:tc>
                <a:tc>
                  <a:txBody>
                    <a:bodyPr/>
                    <a:lstStyle/>
                    <a:p>
                      <a:endParaRPr lang="en-US"/>
                    </a:p>
                  </a:txBody>
                  <a:tcPr/>
                </a:tc>
              </a:tr>
              <a:tr h="326571">
                <a:tc>
                  <a:txBody>
                    <a:bodyPr/>
                    <a:lstStyle/>
                    <a:p>
                      <a:r>
                        <a:rPr lang="en-US" dirty="0">
                          <a:effectLst/>
                        </a:rPr>
                        <a:t>t6</a:t>
                      </a:r>
                    </a:p>
                  </a:txBody>
                  <a:tcPr anchor="ctr"/>
                </a:tc>
                <a:tc>
                  <a:txBody>
                    <a:bodyPr/>
                    <a:lstStyle/>
                    <a:p>
                      <a:r>
                        <a:rPr lang="en-US" dirty="0">
                          <a:effectLst/>
                        </a:rPr>
                        <a:t> </a:t>
                      </a:r>
                    </a:p>
                  </a:txBody>
                  <a:tcPr anchor="ctr"/>
                </a:tc>
                <a:tc>
                  <a:txBody>
                    <a:bodyPr/>
                    <a:lstStyle/>
                    <a:p>
                      <a:r>
                        <a:rPr lang="en-US" dirty="0">
                          <a:effectLst/>
                        </a:rPr>
                        <a:t>Write(A)</a:t>
                      </a:r>
                    </a:p>
                  </a:txBody>
                  <a:tcPr anchor="ctr"/>
                </a:tc>
              </a:tr>
            </a:tbl>
          </a:graphicData>
        </a:graphic>
      </p:graphicFrame>
      <p:sp>
        <p:nvSpPr>
          <p:cNvPr id="7" name="Rectangle 6"/>
          <p:cNvSpPr/>
          <p:nvPr/>
        </p:nvSpPr>
        <p:spPr>
          <a:xfrm>
            <a:off x="228600" y="2895600"/>
            <a:ext cx="8610600" cy="3693319"/>
          </a:xfrm>
          <a:prstGeom prst="rect">
            <a:avLst/>
          </a:prstGeom>
        </p:spPr>
        <p:txBody>
          <a:bodyPr wrap="square">
            <a:spAutoFit/>
          </a:bodyPr>
          <a:lstStyle/>
          <a:p>
            <a:pPr fontAlgn="base"/>
            <a:r>
              <a:rPr lang="en-US" dirty="0"/>
              <a:t>-</a:t>
            </a:r>
            <a:r>
              <a:rPr lang="en-US" b="1" dirty="0"/>
              <a:t>Here,</a:t>
            </a:r>
          </a:p>
          <a:p>
            <a:pPr marL="285750" indent="-285750" fontAlgn="base">
              <a:buFont typeface="Arial" panose="020B0604020202020204" pitchFamily="34" charset="0"/>
              <a:buChar char="•"/>
            </a:pPr>
            <a:r>
              <a:rPr lang="en-US" dirty="0"/>
              <a:t>At t1 time, T1 transaction reads the value of A i.e., 100.</a:t>
            </a:r>
          </a:p>
          <a:p>
            <a:pPr marL="285750" indent="-285750" fontAlgn="base">
              <a:buFont typeface="Arial" panose="020B0604020202020204" pitchFamily="34" charset="0"/>
              <a:buChar char="•"/>
            </a:pPr>
            <a:r>
              <a:rPr lang="en-US" dirty="0"/>
              <a:t>At t2 time, T1 transaction deducts the value of A by 50.</a:t>
            </a:r>
          </a:p>
          <a:p>
            <a:pPr marL="285750" indent="-285750" fontAlgn="base">
              <a:buFont typeface="Arial" panose="020B0604020202020204" pitchFamily="34" charset="0"/>
              <a:buChar char="•"/>
            </a:pPr>
            <a:r>
              <a:rPr lang="en-US" dirty="0"/>
              <a:t>At t3 time, T2 transactions read the value of A i.e., 100.</a:t>
            </a:r>
          </a:p>
          <a:p>
            <a:pPr marL="285750" indent="-285750" fontAlgn="base">
              <a:buFont typeface="Arial" panose="020B0604020202020204" pitchFamily="34" charset="0"/>
              <a:buChar char="•"/>
            </a:pPr>
            <a:r>
              <a:rPr lang="en-US" dirty="0"/>
              <a:t>At t4 time, T2 transaction adds the value of A by 150.</a:t>
            </a:r>
          </a:p>
          <a:p>
            <a:pPr marL="285750" indent="-285750" fontAlgn="base">
              <a:buFont typeface="Arial" panose="020B0604020202020204" pitchFamily="34" charset="0"/>
              <a:buChar char="•"/>
            </a:pPr>
            <a:r>
              <a:rPr lang="en-US" dirty="0"/>
              <a:t>At t5 time, T1 transaction writes the value of A data item on the basis of value seen at time t2 i.e., 50.</a:t>
            </a:r>
          </a:p>
          <a:p>
            <a:pPr marL="285750" indent="-285750" fontAlgn="base">
              <a:buFont typeface="Arial" panose="020B0604020202020204" pitchFamily="34" charset="0"/>
              <a:buChar char="•"/>
            </a:pPr>
            <a:r>
              <a:rPr lang="en-US" dirty="0"/>
              <a:t>At t6 time, T2 transaction writes the value of A based on value seen at time t4 i.e., 150.</a:t>
            </a:r>
          </a:p>
          <a:p>
            <a:pPr marL="285750" indent="-285750" fontAlgn="base">
              <a:buFont typeface="Arial" panose="020B0604020202020204" pitchFamily="34" charset="0"/>
              <a:buChar char="•"/>
            </a:pPr>
            <a:r>
              <a:rPr lang="en-US" dirty="0"/>
              <a:t>So at time T6, the update of Transaction T1 is lost because Transaction T2 overwrites the value of A without looking at its current value.</a:t>
            </a:r>
          </a:p>
          <a:p>
            <a:pPr marL="285750" indent="-285750" fontAlgn="base">
              <a:buFont typeface="Arial" panose="020B0604020202020204" pitchFamily="34" charset="0"/>
              <a:buChar char="•"/>
            </a:pPr>
            <a:r>
              <a:rPr lang="en-US" dirty="0"/>
              <a:t>Such type of problem is known as the Lost Update Problem.</a:t>
            </a:r>
          </a:p>
          <a:p>
            <a:r>
              <a:rPr lang="en-US" b="1" dirty="0" smtClean="0">
                <a:solidFill>
                  <a:srgbClr val="666666"/>
                </a:solidFill>
                <a:latin typeface="Open Sans"/>
              </a:rPr>
              <a:t>,</a:t>
            </a:r>
            <a:endParaRPr lang="en-US" dirty="0"/>
          </a:p>
        </p:txBody>
      </p:sp>
    </p:spTree>
    <p:extLst>
      <p:ext uri="{BB962C8B-B14F-4D97-AF65-F5344CB8AC3E}">
        <p14:creationId xmlns:p14="http://schemas.microsoft.com/office/powerpoint/2010/main" val="2044110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458200" cy="6096000"/>
          </a:xfrm>
        </p:spPr>
        <p:txBody>
          <a:bodyPr>
            <a:normAutofit/>
          </a:bodyPr>
          <a:lstStyle/>
          <a:p>
            <a:pPr marL="0" indent="0" fontAlgn="base">
              <a:buNone/>
            </a:pPr>
            <a:endParaRPr lang="en-US" sz="2400" dirty="0"/>
          </a:p>
          <a:p>
            <a:pPr marL="0" indent="0" fontAlgn="base">
              <a:buNone/>
            </a:pPr>
            <a:endParaRPr lang="en-US" sz="2400" dirty="0" smtClean="0"/>
          </a:p>
          <a:p>
            <a:pPr marL="0" indent="0" fontAlgn="base">
              <a:buNone/>
            </a:pPr>
            <a:endParaRPr lang="en-US" sz="2400" dirty="0"/>
          </a:p>
          <a:p>
            <a:pPr marL="0" indent="0" fontAlgn="base">
              <a:buNone/>
            </a:pPr>
            <a:endParaRPr lang="en-US" sz="2400" dirty="0" smtClean="0"/>
          </a:p>
          <a:p>
            <a:pPr marL="0" indent="0" fontAlgn="base">
              <a:buNone/>
            </a:pPr>
            <a:endParaRPr lang="en-US" sz="2400" dirty="0"/>
          </a:p>
          <a:p>
            <a:pPr marL="0" indent="0" fontAlgn="base">
              <a:buNone/>
            </a:pPr>
            <a:endParaRPr lang="en-US" sz="2400" dirty="0" smtClean="0"/>
          </a:p>
          <a:p>
            <a:pPr marL="0" indent="0" fontAlgn="base">
              <a:buNone/>
            </a:pPr>
            <a:endParaRPr lang="en-US" sz="2400" dirty="0"/>
          </a:p>
          <a:p>
            <a:pPr fontAlgn="base"/>
            <a:endParaRPr lang="en-US" sz="2400" dirty="0"/>
          </a:p>
          <a:p>
            <a:pPr marL="0" indent="0" fontAlgn="base">
              <a:buNone/>
            </a:pPr>
            <a:endParaRPr lang="en-US" sz="2400" dirty="0" smtClean="0"/>
          </a:p>
          <a:p>
            <a:pPr marL="0" indent="0" fontAlgn="base">
              <a:buNone/>
            </a:pPr>
            <a:endParaRPr lang="en-US" sz="2400" dirty="0"/>
          </a:p>
        </p:txBody>
      </p:sp>
      <p:sp>
        <p:nvSpPr>
          <p:cNvPr id="2" name="Rectangle 1"/>
          <p:cNvSpPr/>
          <p:nvPr/>
        </p:nvSpPr>
        <p:spPr>
          <a:xfrm>
            <a:off x="381000" y="457200"/>
            <a:ext cx="8305800" cy="6463308"/>
          </a:xfrm>
          <a:prstGeom prst="rect">
            <a:avLst/>
          </a:prstGeom>
        </p:spPr>
        <p:txBody>
          <a:bodyPr wrap="square">
            <a:spAutoFit/>
          </a:bodyPr>
          <a:lstStyle/>
          <a:p>
            <a:pPr fontAlgn="base"/>
            <a:r>
              <a:rPr lang="en-US" b="1" u="sng" dirty="0" smtClean="0">
                <a:solidFill>
                  <a:srgbClr val="FFC000"/>
                </a:solidFill>
                <a:latin typeface="Open Sans"/>
              </a:rPr>
              <a:t>2.Dirty </a:t>
            </a:r>
            <a:r>
              <a:rPr lang="en-US" b="1" u="sng" dirty="0">
                <a:solidFill>
                  <a:srgbClr val="FFC000"/>
                </a:solidFill>
                <a:latin typeface="Open Sans"/>
              </a:rPr>
              <a:t>read problem (W-R conflict</a:t>
            </a:r>
            <a:r>
              <a:rPr lang="en-US" b="1" u="sng" dirty="0" smtClean="0">
                <a:solidFill>
                  <a:srgbClr val="FFC000"/>
                </a:solidFill>
                <a:latin typeface="Open Sans"/>
              </a:rPr>
              <a:t>)-</a:t>
            </a:r>
            <a:endParaRPr lang="en-US" b="1" u="sng" dirty="0">
              <a:solidFill>
                <a:srgbClr val="FFC000"/>
              </a:solidFill>
              <a:latin typeface="Open Sans"/>
            </a:endParaRPr>
          </a:p>
          <a:p>
            <a:pPr fontAlgn="base"/>
            <a:r>
              <a:rPr lang="en-US" dirty="0">
                <a:latin typeface="Open Sans"/>
              </a:rPr>
              <a:t>This type of problem occurs when one transaction T1 updates a data item of the database, and then that transaction fails due to some reason, but its updates are accessed by some other transaction</a:t>
            </a:r>
            <a:r>
              <a:rPr lang="en-US" dirty="0" smtClean="0">
                <a:latin typeface="Open Sans"/>
              </a:rPr>
              <a:t>.</a:t>
            </a:r>
          </a:p>
          <a:p>
            <a:pPr fontAlgn="base"/>
            <a:r>
              <a:rPr lang="en-US" b="1" dirty="0"/>
              <a:t>Example:</a:t>
            </a:r>
            <a:r>
              <a:rPr lang="en-US" dirty="0"/>
              <a:t> Let’s take the value of A is 100</a:t>
            </a:r>
            <a:endParaRPr lang="en-IN" b="0" i="0" dirty="0">
              <a:effectLst/>
              <a:latin typeface="Open Sans"/>
            </a:endParaRPr>
          </a:p>
          <a:p>
            <a:pPr fontAlgn="base"/>
            <a:endParaRPr lang="en-IN" dirty="0" smtClean="0">
              <a:latin typeface="Open Sans"/>
            </a:endParaRPr>
          </a:p>
          <a:p>
            <a:pPr fontAlgn="base"/>
            <a:endParaRPr lang="en-IN" dirty="0">
              <a:latin typeface="Open Sans"/>
            </a:endParaRPr>
          </a:p>
          <a:p>
            <a:pPr fontAlgn="base"/>
            <a:endParaRPr lang="en-IN" dirty="0" smtClean="0">
              <a:latin typeface="Open Sans"/>
            </a:endParaRPr>
          </a:p>
          <a:p>
            <a:pPr fontAlgn="base"/>
            <a:endParaRPr lang="en-IN" dirty="0">
              <a:latin typeface="Open Sans"/>
            </a:endParaRPr>
          </a:p>
          <a:p>
            <a:pPr fontAlgn="base"/>
            <a:endParaRPr lang="en-IN" dirty="0" smtClean="0">
              <a:latin typeface="Open Sans"/>
            </a:endParaRPr>
          </a:p>
          <a:p>
            <a:pPr fontAlgn="base"/>
            <a:endParaRPr lang="en-IN" dirty="0">
              <a:latin typeface="Open Sans"/>
            </a:endParaRPr>
          </a:p>
          <a:p>
            <a:pPr fontAlgn="base"/>
            <a:endParaRPr lang="en-IN" dirty="0" smtClean="0">
              <a:latin typeface="Open Sans"/>
            </a:endParaRPr>
          </a:p>
          <a:p>
            <a:pPr fontAlgn="base"/>
            <a:endParaRPr lang="en-IN" dirty="0">
              <a:latin typeface="Open Sans"/>
            </a:endParaRPr>
          </a:p>
          <a:p>
            <a:pPr fontAlgn="base"/>
            <a:endParaRPr lang="en-IN" dirty="0" smtClean="0">
              <a:latin typeface="Open Sans"/>
            </a:endParaRPr>
          </a:p>
          <a:p>
            <a:pPr fontAlgn="base"/>
            <a:endParaRPr lang="en-IN" dirty="0">
              <a:latin typeface="Open Sans"/>
            </a:endParaRPr>
          </a:p>
          <a:p>
            <a:pPr fontAlgn="base"/>
            <a:endParaRPr lang="en-IN" dirty="0" smtClean="0">
              <a:latin typeface="Open Sans"/>
            </a:endParaRPr>
          </a:p>
          <a:p>
            <a:pPr fontAlgn="base"/>
            <a:endParaRPr lang="en-IN" dirty="0" smtClean="0">
              <a:latin typeface="Open Sans"/>
            </a:endParaRPr>
          </a:p>
          <a:p>
            <a:pPr fontAlgn="base"/>
            <a:endParaRPr lang="en-IN" b="0" i="0" dirty="0">
              <a:effectLst/>
              <a:latin typeface="Open Sans"/>
            </a:endParaRPr>
          </a:p>
          <a:p>
            <a:pPr fontAlgn="base"/>
            <a:endParaRPr lang="en-IN" dirty="0" smtClean="0">
              <a:latin typeface="Open Sans"/>
            </a:endParaRPr>
          </a:p>
          <a:p>
            <a:pPr fontAlgn="base"/>
            <a:endParaRPr lang="en-IN" b="0" i="0" dirty="0">
              <a:effectLst/>
              <a:latin typeface="Open Sans"/>
            </a:endParaRPr>
          </a:p>
          <a:p>
            <a:pPr fontAlgn="base"/>
            <a:endParaRPr lang="en-IN" dirty="0" smtClean="0">
              <a:latin typeface="Open Sans"/>
            </a:endParaRPr>
          </a:p>
          <a:p>
            <a:pPr fontAlgn="base"/>
            <a:endParaRPr lang="en-IN" b="0" i="0" dirty="0">
              <a:effectLst/>
              <a:latin typeface="Open Sans"/>
            </a:endParaRPr>
          </a:p>
          <a:p>
            <a:pPr fontAlgn="base"/>
            <a:endParaRPr lang="en-US" b="0" i="0" dirty="0">
              <a:effectLst/>
              <a:latin typeface="Open Sans"/>
            </a:endParaRPr>
          </a:p>
        </p:txBody>
      </p:sp>
      <p:graphicFrame>
        <p:nvGraphicFramePr>
          <p:cNvPr id="4" name="Table 3"/>
          <p:cNvGraphicFramePr>
            <a:graphicFrameLocks noGrp="1"/>
          </p:cNvGraphicFramePr>
          <p:nvPr>
            <p:extLst>
              <p:ext uri="{D42A27DB-BD31-4B8C-83A1-F6EECF244321}">
                <p14:modId xmlns:p14="http://schemas.microsoft.com/office/powerpoint/2010/main" val="3496639801"/>
              </p:ext>
            </p:extLst>
          </p:nvPr>
        </p:nvGraphicFramePr>
        <p:xfrm>
          <a:off x="1447800" y="2286000"/>
          <a:ext cx="6172200" cy="2926080"/>
        </p:xfrm>
        <a:graphic>
          <a:graphicData uri="http://schemas.openxmlformats.org/drawingml/2006/table">
            <a:tbl>
              <a:tblPr firstRow="1" bandRow="1">
                <a:tableStyleId>{5C22544A-7EE6-4342-B048-85BDC9FD1C3A}</a:tableStyleId>
              </a:tblPr>
              <a:tblGrid>
                <a:gridCol w="2057400"/>
                <a:gridCol w="2057400"/>
                <a:gridCol w="2057400"/>
              </a:tblGrid>
              <a:tr h="332675">
                <a:tc>
                  <a:txBody>
                    <a:bodyPr/>
                    <a:lstStyle/>
                    <a:p>
                      <a:r>
                        <a:rPr lang="en-US" b="1" dirty="0">
                          <a:effectLst/>
                        </a:rPr>
                        <a:t>Time</a:t>
                      </a:r>
                      <a:endParaRPr lang="en-US" dirty="0">
                        <a:effectLst/>
                      </a:endParaRPr>
                    </a:p>
                  </a:txBody>
                  <a:tcPr anchor="ctr"/>
                </a:tc>
                <a:tc>
                  <a:txBody>
                    <a:bodyPr/>
                    <a:lstStyle/>
                    <a:p>
                      <a:r>
                        <a:rPr lang="en-US" b="1">
                          <a:effectLst/>
                        </a:rPr>
                        <a:t>Transaction T1</a:t>
                      </a:r>
                      <a:endParaRPr lang="en-US">
                        <a:effectLst/>
                      </a:endParaRPr>
                    </a:p>
                  </a:txBody>
                  <a:tcPr anchor="ctr"/>
                </a:tc>
                <a:tc>
                  <a:txBody>
                    <a:bodyPr/>
                    <a:lstStyle/>
                    <a:p>
                      <a:r>
                        <a:rPr lang="en-US" b="1" dirty="0">
                          <a:effectLst/>
                        </a:rPr>
                        <a:t>Transaction T2</a:t>
                      </a:r>
                      <a:endParaRPr lang="en-US" dirty="0">
                        <a:effectLst/>
                      </a:endParaRPr>
                    </a:p>
                  </a:txBody>
                  <a:tcPr anchor="ctr"/>
                </a:tc>
              </a:tr>
              <a:tr h="332675">
                <a:tc>
                  <a:txBody>
                    <a:bodyPr/>
                    <a:lstStyle/>
                    <a:p>
                      <a:r>
                        <a:rPr lang="en-US" dirty="0">
                          <a:effectLst/>
                        </a:rPr>
                        <a:t>t1</a:t>
                      </a:r>
                    </a:p>
                  </a:txBody>
                  <a:tcPr anchor="ctr"/>
                </a:tc>
                <a:tc>
                  <a:txBody>
                    <a:bodyPr/>
                    <a:lstStyle/>
                    <a:p>
                      <a:r>
                        <a:rPr lang="en-US" dirty="0">
                          <a:effectLst/>
                        </a:rPr>
                        <a:t>Read(A)</a:t>
                      </a:r>
                    </a:p>
                  </a:txBody>
                  <a:tcPr anchor="ctr"/>
                </a:tc>
                <a:tc>
                  <a:txBody>
                    <a:bodyPr/>
                    <a:lstStyle/>
                    <a:p>
                      <a:endParaRPr lang="en-US"/>
                    </a:p>
                  </a:txBody>
                  <a:tcPr/>
                </a:tc>
              </a:tr>
              <a:tr h="332675">
                <a:tc>
                  <a:txBody>
                    <a:bodyPr/>
                    <a:lstStyle/>
                    <a:p>
                      <a:r>
                        <a:rPr lang="en-US" dirty="0">
                          <a:effectLst/>
                        </a:rPr>
                        <a:t>t2</a:t>
                      </a:r>
                    </a:p>
                  </a:txBody>
                  <a:tcPr anchor="ctr"/>
                </a:tc>
                <a:tc>
                  <a:txBody>
                    <a:bodyPr/>
                    <a:lstStyle/>
                    <a:p>
                      <a:r>
                        <a:rPr lang="en-US" dirty="0">
                          <a:effectLst/>
                        </a:rPr>
                        <a:t>A=A+20</a:t>
                      </a:r>
                    </a:p>
                  </a:txBody>
                  <a:tcPr anchor="ctr"/>
                </a:tc>
                <a:tc>
                  <a:txBody>
                    <a:bodyPr/>
                    <a:lstStyle/>
                    <a:p>
                      <a:endParaRPr lang="en-US"/>
                    </a:p>
                  </a:txBody>
                  <a:tcPr/>
                </a:tc>
              </a:tr>
              <a:tr h="332675">
                <a:tc>
                  <a:txBody>
                    <a:bodyPr/>
                    <a:lstStyle/>
                    <a:p>
                      <a:r>
                        <a:rPr lang="en-US" dirty="0">
                          <a:effectLst/>
                        </a:rPr>
                        <a:t>t3</a:t>
                      </a:r>
                    </a:p>
                  </a:txBody>
                  <a:tcPr anchor="ctr"/>
                </a:tc>
                <a:tc>
                  <a:txBody>
                    <a:bodyPr/>
                    <a:lstStyle/>
                    <a:p>
                      <a:r>
                        <a:rPr lang="en-US" dirty="0">
                          <a:effectLst/>
                        </a:rPr>
                        <a:t>Write(A)</a:t>
                      </a:r>
                    </a:p>
                  </a:txBody>
                  <a:tcPr anchor="ctr"/>
                </a:tc>
                <a:tc>
                  <a:txBody>
                    <a:bodyPr/>
                    <a:lstStyle/>
                    <a:p>
                      <a:endParaRPr lang="en-US"/>
                    </a:p>
                  </a:txBody>
                  <a:tcPr/>
                </a:tc>
              </a:tr>
              <a:tr h="332675">
                <a:tc>
                  <a:txBody>
                    <a:bodyPr/>
                    <a:lstStyle/>
                    <a:p>
                      <a:r>
                        <a:rPr lang="en-US" dirty="0">
                          <a:effectLst/>
                        </a:rPr>
                        <a:t>t4</a:t>
                      </a:r>
                    </a:p>
                  </a:txBody>
                  <a:tcPr anchor="ctr"/>
                </a:tc>
                <a:tc>
                  <a:txBody>
                    <a:bodyPr/>
                    <a:lstStyle/>
                    <a:p>
                      <a:r>
                        <a:rPr lang="en-US">
                          <a:effectLst/>
                        </a:rPr>
                        <a:t> </a:t>
                      </a:r>
                    </a:p>
                  </a:txBody>
                  <a:tcPr anchor="ctr"/>
                </a:tc>
                <a:tc>
                  <a:txBody>
                    <a:bodyPr/>
                    <a:lstStyle/>
                    <a:p>
                      <a:r>
                        <a:rPr lang="en-US" dirty="0">
                          <a:effectLst/>
                        </a:rPr>
                        <a:t>Read(A)</a:t>
                      </a:r>
                    </a:p>
                  </a:txBody>
                  <a:tcPr anchor="ctr"/>
                </a:tc>
              </a:tr>
              <a:tr h="332675">
                <a:tc>
                  <a:txBody>
                    <a:bodyPr/>
                    <a:lstStyle/>
                    <a:p>
                      <a:r>
                        <a:rPr lang="en-US" dirty="0">
                          <a:effectLst/>
                        </a:rPr>
                        <a:t>t5</a:t>
                      </a:r>
                    </a:p>
                  </a:txBody>
                  <a:tcPr anchor="ctr"/>
                </a:tc>
                <a:tc>
                  <a:txBody>
                    <a:bodyPr/>
                    <a:lstStyle/>
                    <a:p>
                      <a:r>
                        <a:rPr lang="en-US">
                          <a:effectLst/>
                        </a:rPr>
                        <a:t> </a:t>
                      </a:r>
                    </a:p>
                  </a:txBody>
                  <a:tcPr anchor="ctr"/>
                </a:tc>
                <a:tc>
                  <a:txBody>
                    <a:bodyPr/>
                    <a:lstStyle/>
                    <a:p>
                      <a:r>
                        <a:rPr lang="en-US" dirty="0">
                          <a:effectLst/>
                        </a:rPr>
                        <a:t>A=A+30</a:t>
                      </a:r>
                    </a:p>
                  </a:txBody>
                  <a:tcPr anchor="ctr"/>
                </a:tc>
              </a:tr>
              <a:tr h="332675">
                <a:tc>
                  <a:txBody>
                    <a:bodyPr/>
                    <a:lstStyle/>
                    <a:p>
                      <a:r>
                        <a:rPr lang="en-US" dirty="0">
                          <a:effectLst/>
                        </a:rPr>
                        <a:t>t6</a:t>
                      </a:r>
                    </a:p>
                  </a:txBody>
                  <a:tcPr anchor="ctr"/>
                </a:tc>
                <a:tc>
                  <a:txBody>
                    <a:bodyPr/>
                    <a:lstStyle/>
                    <a:p>
                      <a:r>
                        <a:rPr lang="en-US">
                          <a:effectLst/>
                        </a:rPr>
                        <a:t> </a:t>
                      </a:r>
                    </a:p>
                  </a:txBody>
                  <a:tcPr anchor="ctr"/>
                </a:tc>
                <a:tc>
                  <a:txBody>
                    <a:bodyPr/>
                    <a:lstStyle/>
                    <a:p>
                      <a:r>
                        <a:rPr lang="en-US" dirty="0">
                          <a:effectLst/>
                        </a:rPr>
                        <a:t>Write(A)</a:t>
                      </a:r>
                    </a:p>
                  </a:txBody>
                  <a:tcPr anchor="ctr"/>
                </a:tc>
              </a:tr>
              <a:tr h="328117">
                <a:tc>
                  <a:txBody>
                    <a:bodyPr/>
                    <a:lstStyle/>
                    <a:p>
                      <a:r>
                        <a:rPr lang="en-US" dirty="0">
                          <a:effectLst/>
                        </a:rPr>
                        <a:t>t7</a:t>
                      </a:r>
                    </a:p>
                  </a:txBody>
                  <a:tcPr anchor="ctr"/>
                </a:tc>
                <a:tc>
                  <a:txBody>
                    <a:bodyPr/>
                    <a:lstStyle/>
                    <a:p>
                      <a:r>
                        <a:rPr lang="en-US" dirty="0">
                          <a:effectLst/>
                        </a:rPr>
                        <a:t>Write(B)</a:t>
                      </a:r>
                    </a:p>
                  </a:txBody>
                  <a:tcPr anchor="ctr"/>
                </a:tc>
                <a:tc>
                  <a:txBody>
                    <a:bodyPr/>
                    <a:lstStyle/>
                    <a:p>
                      <a:endParaRPr lang="en-US" dirty="0"/>
                    </a:p>
                  </a:txBody>
                  <a:tcPr/>
                </a:tc>
              </a:tr>
            </a:tbl>
          </a:graphicData>
        </a:graphic>
      </p:graphicFrame>
    </p:spTree>
    <p:extLst>
      <p:ext uri="{BB962C8B-B14F-4D97-AF65-F5344CB8AC3E}">
        <p14:creationId xmlns:p14="http://schemas.microsoft.com/office/powerpoint/2010/main" val="1721476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lnSpcReduction="10000"/>
          </a:bodyPr>
          <a:lstStyle/>
          <a:p>
            <a:pPr fontAlgn="base"/>
            <a:r>
              <a:rPr lang="en-US" sz="2400" b="1" dirty="0"/>
              <a:t>Here,</a:t>
            </a:r>
            <a:endParaRPr lang="en-US" sz="2400" dirty="0"/>
          </a:p>
          <a:p>
            <a:pPr fontAlgn="base"/>
            <a:r>
              <a:rPr lang="en-US" sz="2400" dirty="0"/>
              <a:t>At t1 time, T1 transaction reads the value of A i.e., 100.</a:t>
            </a:r>
          </a:p>
          <a:p>
            <a:pPr fontAlgn="base"/>
            <a:r>
              <a:rPr lang="en-US" sz="2400" dirty="0"/>
              <a:t>At t2 time, T1 transaction adds the value of A by 20.</a:t>
            </a:r>
          </a:p>
          <a:p>
            <a:pPr fontAlgn="base"/>
            <a:r>
              <a:rPr lang="en-US" sz="2400" dirty="0"/>
              <a:t>At t3 time, T1transaction writes the value of A (120) in the database.</a:t>
            </a:r>
          </a:p>
          <a:p>
            <a:pPr fontAlgn="base"/>
            <a:r>
              <a:rPr lang="en-US" sz="2400" dirty="0"/>
              <a:t>At t4 time, T2 transactions read the value of A data item i.e., 120.</a:t>
            </a:r>
          </a:p>
          <a:p>
            <a:pPr fontAlgn="base"/>
            <a:r>
              <a:rPr lang="en-US" sz="2400" dirty="0"/>
              <a:t>At t5 time, T2 transaction adds the value of A data item by 30.</a:t>
            </a:r>
          </a:p>
          <a:p>
            <a:pPr fontAlgn="base"/>
            <a:r>
              <a:rPr lang="en-US" sz="2400" dirty="0"/>
              <a:t>At t6 time, T2transaction writes the value of A (150) in the database.</a:t>
            </a:r>
          </a:p>
          <a:p>
            <a:pPr fontAlgn="base"/>
            <a:r>
              <a:rPr lang="en-US" sz="2400" dirty="0"/>
              <a:t>At t7 time, a T1 transaction fails due to power failure then it is rollback according to atomicity property of transaction (either all or none).</a:t>
            </a:r>
          </a:p>
          <a:p>
            <a:pPr fontAlgn="base"/>
            <a:r>
              <a:rPr lang="en-US" sz="2400" dirty="0"/>
              <a:t>So, transaction T2 at t4 time contains a value which has not been committed in the database. The value read by the transaction T2 is known as a dirty read.</a:t>
            </a:r>
          </a:p>
        </p:txBody>
      </p:sp>
    </p:spTree>
    <p:extLst>
      <p:ext uri="{BB962C8B-B14F-4D97-AF65-F5344CB8AC3E}">
        <p14:creationId xmlns:p14="http://schemas.microsoft.com/office/powerpoint/2010/main" val="1464415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marL="0" indent="0" fontAlgn="base">
              <a:buNone/>
            </a:pPr>
            <a:r>
              <a:rPr lang="en-US" sz="2400" b="1" u="sng" dirty="0" smtClean="0">
                <a:solidFill>
                  <a:srgbClr val="FFC000"/>
                </a:solidFill>
              </a:rPr>
              <a:t>3.Unrepeatable </a:t>
            </a:r>
            <a:r>
              <a:rPr lang="en-US" sz="2400" b="1" u="sng" dirty="0">
                <a:solidFill>
                  <a:srgbClr val="FFC000"/>
                </a:solidFill>
              </a:rPr>
              <a:t>read (R-W Conflict</a:t>
            </a:r>
            <a:r>
              <a:rPr lang="en-US" sz="2400" b="1" u="sng" dirty="0" smtClean="0">
                <a:solidFill>
                  <a:srgbClr val="FFC000"/>
                </a:solidFill>
              </a:rPr>
              <a:t>)-</a:t>
            </a:r>
            <a:endParaRPr lang="en-US" sz="2400" b="1" u="sng" dirty="0">
              <a:solidFill>
                <a:srgbClr val="FFC000"/>
              </a:solidFill>
            </a:endParaRPr>
          </a:p>
          <a:p>
            <a:pPr fontAlgn="base"/>
            <a:r>
              <a:rPr lang="en-US" sz="2400" dirty="0"/>
              <a:t>It is also known as an inconsistent retrieval problem. If a transaction T</a:t>
            </a:r>
            <a:r>
              <a:rPr lang="en-US" sz="2400" baseline="-25000" dirty="0"/>
              <a:t>1 </a:t>
            </a:r>
            <a:r>
              <a:rPr lang="en-US" sz="2400" dirty="0"/>
              <a:t>reads a value of data item twice and the data item is changed by another transaction T</a:t>
            </a:r>
            <a:r>
              <a:rPr lang="en-US" sz="2400" baseline="-25000" dirty="0"/>
              <a:t>2 </a:t>
            </a:r>
            <a:r>
              <a:rPr lang="en-US" sz="2400" dirty="0"/>
              <a:t>in between the two read operation. Hence T</a:t>
            </a:r>
            <a:r>
              <a:rPr lang="en-US" sz="2400" baseline="-25000" dirty="0"/>
              <a:t>1 </a:t>
            </a:r>
            <a:r>
              <a:rPr lang="en-US" sz="2400" dirty="0"/>
              <a:t>access two different values for its two read operation of the same data item.</a:t>
            </a:r>
          </a:p>
          <a:p>
            <a:pPr fontAlgn="base"/>
            <a:r>
              <a:rPr lang="en-US" sz="2400" b="1" dirty="0"/>
              <a:t>Example:</a:t>
            </a:r>
            <a:r>
              <a:rPr lang="en-US" sz="2400" dirty="0"/>
              <a:t> Let’s take the value of A is 100</a:t>
            </a:r>
          </a:p>
        </p:txBody>
      </p:sp>
      <p:graphicFrame>
        <p:nvGraphicFramePr>
          <p:cNvPr id="2" name="Table 1"/>
          <p:cNvGraphicFramePr>
            <a:graphicFrameLocks noGrp="1"/>
          </p:cNvGraphicFramePr>
          <p:nvPr>
            <p:extLst>
              <p:ext uri="{D42A27DB-BD31-4B8C-83A1-F6EECF244321}">
                <p14:modId xmlns:p14="http://schemas.microsoft.com/office/powerpoint/2010/main" val="3369564906"/>
              </p:ext>
            </p:extLst>
          </p:nvPr>
        </p:nvGraphicFramePr>
        <p:xfrm>
          <a:off x="1371600" y="3657600"/>
          <a:ext cx="6096000" cy="2225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b="1" dirty="0">
                          <a:effectLst/>
                        </a:rPr>
                        <a:t>Time</a:t>
                      </a:r>
                      <a:endParaRPr lang="en-US" dirty="0">
                        <a:effectLst/>
                      </a:endParaRPr>
                    </a:p>
                  </a:txBody>
                  <a:tcPr anchor="ctr"/>
                </a:tc>
                <a:tc>
                  <a:txBody>
                    <a:bodyPr/>
                    <a:lstStyle/>
                    <a:p>
                      <a:r>
                        <a:rPr lang="en-US" b="1">
                          <a:effectLst/>
                        </a:rPr>
                        <a:t>Transaction T1</a:t>
                      </a:r>
                      <a:endParaRPr lang="en-US">
                        <a:effectLst/>
                      </a:endParaRPr>
                    </a:p>
                  </a:txBody>
                  <a:tcPr anchor="ctr"/>
                </a:tc>
                <a:tc>
                  <a:txBody>
                    <a:bodyPr/>
                    <a:lstStyle/>
                    <a:p>
                      <a:r>
                        <a:rPr lang="en-US" b="1" dirty="0">
                          <a:effectLst/>
                        </a:rPr>
                        <a:t>Transaction T2</a:t>
                      </a:r>
                      <a:endParaRPr lang="en-US" dirty="0">
                        <a:effectLst/>
                      </a:endParaRPr>
                    </a:p>
                  </a:txBody>
                  <a:tcPr anchor="ctr"/>
                </a:tc>
              </a:tr>
              <a:tr h="370840">
                <a:tc>
                  <a:txBody>
                    <a:bodyPr/>
                    <a:lstStyle/>
                    <a:p>
                      <a:r>
                        <a:rPr lang="en-US" dirty="0">
                          <a:effectLst/>
                        </a:rPr>
                        <a:t>t1</a:t>
                      </a:r>
                    </a:p>
                  </a:txBody>
                  <a:tcPr anchor="ctr"/>
                </a:tc>
                <a:tc>
                  <a:txBody>
                    <a:bodyPr/>
                    <a:lstStyle/>
                    <a:p>
                      <a:r>
                        <a:rPr lang="en-US" dirty="0">
                          <a:effectLst/>
                        </a:rPr>
                        <a:t>Read(A)</a:t>
                      </a:r>
                    </a:p>
                  </a:txBody>
                  <a:tcPr anchor="ctr"/>
                </a:tc>
                <a:tc>
                  <a:txBody>
                    <a:bodyPr/>
                    <a:lstStyle/>
                    <a:p>
                      <a:endParaRPr lang="en-US"/>
                    </a:p>
                  </a:txBody>
                  <a:tcPr/>
                </a:tc>
              </a:tr>
              <a:tr h="370840">
                <a:tc>
                  <a:txBody>
                    <a:bodyPr/>
                    <a:lstStyle/>
                    <a:p>
                      <a:r>
                        <a:rPr lang="en-US" dirty="0">
                          <a:effectLst/>
                        </a:rPr>
                        <a:t>t2</a:t>
                      </a:r>
                    </a:p>
                  </a:txBody>
                  <a:tcPr anchor="ctr"/>
                </a:tc>
                <a:tc>
                  <a:txBody>
                    <a:bodyPr/>
                    <a:lstStyle/>
                    <a:p>
                      <a:r>
                        <a:rPr lang="en-US">
                          <a:effectLst/>
                        </a:rPr>
                        <a:t> </a:t>
                      </a:r>
                    </a:p>
                  </a:txBody>
                  <a:tcPr anchor="ctr"/>
                </a:tc>
                <a:tc>
                  <a:txBody>
                    <a:bodyPr/>
                    <a:lstStyle/>
                    <a:p>
                      <a:r>
                        <a:rPr lang="en-US" dirty="0">
                          <a:effectLst/>
                        </a:rPr>
                        <a:t>Read(A)</a:t>
                      </a:r>
                    </a:p>
                  </a:txBody>
                  <a:tcPr anchor="ctr"/>
                </a:tc>
              </a:tr>
              <a:tr h="370840">
                <a:tc>
                  <a:txBody>
                    <a:bodyPr/>
                    <a:lstStyle/>
                    <a:p>
                      <a:r>
                        <a:rPr lang="en-US" dirty="0">
                          <a:effectLst/>
                        </a:rPr>
                        <a:t>t3</a:t>
                      </a:r>
                    </a:p>
                  </a:txBody>
                  <a:tcPr anchor="ctr"/>
                </a:tc>
                <a:tc>
                  <a:txBody>
                    <a:bodyPr/>
                    <a:lstStyle/>
                    <a:p>
                      <a:r>
                        <a:rPr lang="en-US">
                          <a:effectLst/>
                        </a:rPr>
                        <a:t> </a:t>
                      </a:r>
                    </a:p>
                  </a:txBody>
                  <a:tcPr anchor="ctr"/>
                </a:tc>
                <a:tc>
                  <a:txBody>
                    <a:bodyPr/>
                    <a:lstStyle/>
                    <a:p>
                      <a:r>
                        <a:rPr lang="en-US" dirty="0">
                          <a:effectLst/>
                        </a:rPr>
                        <a:t>A=A+30</a:t>
                      </a:r>
                    </a:p>
                  </a:txBody>
                  <a:tcPr anchor="ctr"/>
                </a:tc>
              </a:tr>
              <a:tr h="370840">
                <a:tc>
                  <a:txBody>
                    <a:bodyPr/>
                    <a:lstStyle/>
                    <a:p>
                      <a:r>
                        <a:rPr lang="en-US" dirty="0">
                          <a:effectLst/>
                        </a:rPr>
                        <a:t>t4</a:t>
                      </a:r>
                    </a:p>
                  </a:txBody>
                  <a:tcPr anchor="ctr"/>
                </a:tc>
                <a:tc>
                  <a:txBody>
                    <a:bodyPr/>
                    <a:lstStyle/>
                    <a:p>
                      <a:r>
                        <a:rPr lang="en-US">
                          <a:effectLst/>
                        </a:rPr>
                        <a:t> </a:t>
                      </a:r>
                    </a:p>
                  </a:txBody>
                  <a:tcPr anchor="ctr"/>
                </a:tc>
                <a:tc>
                  <a:txBody>
                    <a:bodyPr/>
                    <a:lstStyle/>
                    <a:p>
                      <a:r>
                        <a:rPr lang="en-US" dirty="0">
                          <a:effectLst/>
                        </a:rPr>
                        <a:t>Write(A)</a:t>
                      </a:r>
                    </a:p>
                  </a:txBody>
                  <a:tcPr anchor="ctr"/>
                </a:tc>
              </a:tr>
              <a:tr h="370840">
                <a:tc>
                  <a:txBody>
                    <a:bodyPr/>
                    <a:lstStyle/>
                    <a:p>
                      <a:r>
                        <a:rPr lang="en-US" dirty="0">
                          <a:effectLst/>
                        </a:rPr>
                        <a:t>t5</a:t>
                      </a:r>
                    </a:p>
                  </a:txBody>
                  <a:tcPr anchor="ctr"/>
                </a:tc>
                <a:tc>
                  <a:txBody>
                    <a:bodyPr/>
                    <a:lstStyle/>
                    <a:p>
                      <a:r>
                        <a:rPr lang="en-US" dirty="0">
                          <a:effectLst/>
                        </a:rPr>
                        <a:t>Read(A)</a:t>
                      </a:r>
                    </a:p>
                  </a:txBody>
                  <a:tcPr anchor="ctr"/>
                </a:tc>
                <a:tc>
                  <a:txBody>
                    <a:bodyPr/>
                    <a:lstStyle/>
                    <a:p>
                      <a:endParaRPr lang="en-US" dirty="0"/>
                    </a:p>
                  </a:txBody>
                  <a:tcPr/>
                </a:tc>
              </a:tr>
            </a:tbl>
          </a:graphicData>
        </a:graphic>
      </p:graphicFrame>
    </p:spTree>
    <p:extLst>
      <p:ext uri="{BB962C8B-B14F-4D97-AF65-F5344CB8AC3E}">
        <p14:creationId xmlns:p14="http://schemas.microsoft.com/office/powerpoint/2010/main" val="4099393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fontAlgn="base"/>
            <a:r>
              <a:rPr lang="en-US" sz="2400" b="1" dirty="0"/>
              <a:t>Here,</a:t>
            </a:r>
            <a:endParaRPr lang="en-US" sz="2400" dirty="0"/>
          </a:p>
          <a:p>
            <a:pPr fontAlgn="base"/>
            <a:r>
              <a:rPr lang="en-US" sz="2400" dirty="0"/>
              <a:t>At t1 time, T1 transaction reads the value of A i.e., 100.</a:t>
            </a:r>
          </a:p>
          <a:p>
            <a:pPr fontAlgn="base"/>
            <a:r>
              <a:rPr lang="en-US" sz="2400" dirty="0"/>
              <a:t>At t2 time, T2transaction reads the value of A i.e., 100.</a:t>
            </a:r>
          </a:p>
          <a:p>
            <a:pPr fontAlgn="base"/>
            <a:r>
              <a:rPr lang="en-US" sz="2400" dirty="0"/>
              <a:t>At t3 time, T2 transaction adds the value of A data item by 30.</a:t>
            </a:r>
          </a:p>
          <a:p>
            <a:pPr fontAlgn="base"/>
            <a:r>
              <a:rPr lang="en-US" sz="2400" dirty="0"/>
              <a:t>At t4 time, T2 transaction writes the value of A (130) in the database.</a:t>
            </a:r>
          </a:p>
          <a:p>
            <a:pPr fontAlgn="base"/>
            <a:r>
              <a:rPr lang="en-US" sz="2400" dirty="0"/>
              <a:t>Transaction T2 updates the value of A. Thus, when another read statement is performed by transaction T1, it accesses the new value of A, which was updated by T2. Such type of conflict is known as R-W conflict. </a:t>
            </a:r>
          </a:p>
        </p:txBody>
      </p:sp>
    </p:spTree>
    <p:extLst>
      <p:ext uri="{BB962C8B-B14F-4D97-AF65-F5344CB8AC3E}">
        <p14:creationId xmlns:p14="http://schemas.microsoft.com/office/powerpoint/2010/main" val="851813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fontAlgn="base"/>
            <a:r>
              <a:rPr lang="en-US" sz="2400" b="1" u="sng" dirty="0" smtClean="0">
                <a:solidFill>
                  <a:srgbClr val="FFC000"/>
                </a:solidFill>
              </a:rPr>
              <a:t>Schedule:-</a:t>
            </a:r>
          </a:p>
          <a:p>
            <a:pPr fontAlgn="base"/>
            <a:r>
              <a:rPr lang="en-US" sz="2400" dirty="0" smtClean="0"/>
              <a:t>A </a:t>
            </a:r>
            <a:r>
              <a:rPr lang="en-US" sz="2400" dirty="0"/>
              <a:t>series of operation from one transaction to another transaction is known as schedule. It is used to preserve the order of the operation in each of the individual transaction</a:t>
            </a:r>
            <a:r>
              <a:rPr lang="en-US" sz="2400" dirty="0" smtClean="0"/>
              <a:t>.</a:t>
            </a:r>
          </a:p>
          <a:p>
            <a:pPr fontAlgn="base"/>
            <a:r>
              <a:rPr lang="en-US" sz="2400" b="1" u="sng" dirty="0" smtClean="0">
                <a:solidFill>
                  <a:srgbClr val="FFFF00"/>
                </a:solidFill>
              </a:rPr>
              <a:t>1.Serial </a:t>
            </a:r>
            <a:r>
              <a:rPr lang="en-US" sz="2400" b="1" u="sng" dirty="0">
                <a:solidFill>
                  <a:srgbClr val="FFFF00"/>
                </a:solidFill>
              </a:rPr>
              <a:t>Schedules:</a:t>
            </a:r>
            <a:r>
              <a:rPr lang="en-US" sz="2400" dirty="0"/>
              <a:t/>
            </a:r>
            <a:br>
              <a:rPr lang="en-US" sz="2400" dirty="0"/>
            </a:br>
            <a:r>
              <a:rPr lang="en-US" sz="2400" dirty="0"/>
              <a:t>Schedules in which the transactions are executed non-interleaved, i.e., a serial schedule is one in which no transaction starts until a running transaction has ended are called serial schedules</a:t>
            </a:r>
            <a:r>
              <a:rPr lang="en-US" sz="2400" dirty="0" smtClean="0"/>
              <a:t>.</a:t>
            </a:r>
          </a:p>
          <a:p>
            <a:pPr fontAlgn="base"/>
            <a:r>
              <a:rPr lang="en-US" sz="2400" b="1" dirty="0" smtClean="0"/>
              <a:t>Example</a:t>
            </a:r>
            <a:r>
              <a:rPr lang="en-US" sz="2400" b="1" dirty="0"/>
              <a:t>:</a:t>
            </a:r>
            <a:r>
              <a:rPr lang="en-US" sz="2400" dirty="0"/>
              <a:t> Consider the following schedule involving two transactions T</a:t>
            </a:r>
            <a:r>
              <a:rPr lang="en-US" sz="2400" baseline="-25000" dirty="0"/>
              <a:t>1</a:t>
            </a:r>
            <a:r>
              <a:rPr lang="en-US" sz="2400" dirty="0"/>
              <a:t> and T</a:t>
            </a:r>
            <a:r>
              <a:rPr lang="en-US" sz="2400" baseline="-25000" dirty="0"/>
              <a:t>2</a:t>
            </a:r>
            <a:r>
              <a:rPr lang="en-US" sz="2400" dirty="0" smtClean="0"/>
              <a:t>.</a:t>
            </a:r>
          </a:p>
          <a:p>
            <a:pPr fontAlgn="base"/>
            <a:endParaRPr lang="en-US" sz="2400" dirty="0"/>
          </a:p>
          <a:p>
            <a:pPr fontAlgn="base"/>
            <a:endParaRPr lang="en-US" sz="2400" b="1" u="sng" dirty="0" smtClean="0">
              <a:solidFill>
                <a:srgbClr val="FFC000"/>
              </a:solidFill>
            </a:endParaRPr>
          </a:p>
          <a:p>
            <a:pPr fontAlgn="base"/>
            <a:endParaRPr lang="en-US" sz="2400" dirty="0"/>
          </a:p>
        </p:txBody>
      </p:sp>
    </p:spTree>
    <p:extLst>
      <p:ext uri="{BB962C8B-B14F-4D97-AF65-F5344CB8AC3E}">
        <p14:creationId xmlns:p14="http://schemas.microsoft.com/office/powerpoint/2010/main" val="3928726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81000"/>
            <a:ext cx="8763000" cy="6019800"/>
          </a:xfrm>
        </p:spPr>
        <p:txBody>
          <a:bodyPr>
            <a:normAutofit/>
          </a:bodyPr>
          <a:lstStyle/>
          <a:p>
            <a:r>
              <a:rPr lang="en-US" u="sng" dirty="0">
                <a:solidFill>
                  <a:srgbClr val="FFFF00"/>
                </a:solidFill>
              </a:rPr>
              <a:t>Transaction Concept</a:t>
            </a:r>
            <a:r>
              <a:rPr lang="en-US" u="sng" dirty="0" smtClean="0">
                <a:solidFill>
                  <a:srgbClr val="FFFF00"/>
                </a:solidFill>
              </a:rPr>
              <a:t>:-</a:t>
            </a:r>
          </a:p>
          <a:p>
            <a:r>
              <a:rPr lang="en-US" sz="2600" dirty="0" smtClean="0"/>
              <a:t>A</a:t>
            </a:r>
            <a:r>
              <a:rPr lang="en-US" sz="2600" dirty="0"/>
              <a:t> transaction is a single logical unit of work which accesses and possibly modifies the contents of a database. Transactions access data using read and write operations</a:t>
            </a:r>
            <a:r>
              <a:rPr lang="en-US" sz="2600" dirty="0" smtClean="0"/>
              <a:t>.</a:t>
            </a:r>
          </a:p>
          <a:p>
            <a:r>
              <a:rPr lang="en-US" sz="2600" dirty="0" smtClean="0"/>
              <a:t>In </a:t>
            </a:r>
            <a:r>
              <a:rPr lang="en-US" sz="2600" dirty="0"/>
              <a:t>order to maintain consistency in a database, before and after the transaction, certain properties are followed. These are called </a:t>
            </a:r>
            <a:r>
              <a:rPr lang="en-US" sz="2600" b="1" dirty="0"/>
              <a:t>ACID</a:t>
            </a:r>
            <a:r>
              <a:rPr lang="en-US" sz="2600" dirty="0"/>
              <a:t> properties</a:t>
            </a:r>
            <a:r>
              <a:rPr lang="en-US" sz="2600" dirty="0" smtClean="0"/>
              <a:t>.</a:t>
            </a:r>
          </a:p>
          <a:p>
            <a:r>
              <a:rPr lang="en-US" sz="2800" dirty="0" smtClean="0"/>
              <a:t> </a:t>
            </a:r>
            <a:r>
              <a:rPr lang="en-US" sz="2600" dirty="0"/>
              <a:t>A transaction in a database system must maintain </a:t>
            </a:r>
            <a:r>
              <a:rPr lang="en-US" sz="2600" b="1" dirty="0"/>
              <a:t>A</a:t>
            </a:r>
            <a:r>
              <a:rPr lang="en-US" sz="2600" dirty="0"/>
              <a:t>tomicity, </a:t>
            </a:r>
            <a:r>
              <a:rPr lang="en-US" sz="2600" b="1" dirty="0"/>
              <a:t>C</a:t>
            </a:r>
            <a:r>
              <a:rPr lang="en-US" sz="2600" dirty="0"/>
              <a:t>onsistency, </a:t>
            </a:r>
            <a:r>
              <a:rPr lang="en-US" sz="2600" b="1" dirty="0"/>
              <a:t>I</a:t>
            </a:r>
            <a:r>
              <a:rPr lang="en-US" sz="2600" dirty="0"/>
              <a:t>solation, and </a:t>
            </a:r>
            <a:r>
              <a:rPr lang="en-US" sz="2600" b="1" dirty="0"/>
              <a:t>D</a:t>
            </a:r>
            <a:r>
              <a:rPr lang="en-US" sz="2600" dirty="0"/>
              <a:t>urability − commonly known as ACID properties − in order to ensure accuracy, completeness, and data integrity.</a:t>
            </a:r>
            <a:br>
              <a:rPr lang="en-US" sz="2600" dirty="0"/>
            </a:br>
            <a:endParaRPr lang="en-US" sz="2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fontAlgn="base"/>
            <a:endParaRPr lang="en-US" sz="2400" b="1" u="sng" dirty="0" smtClean="0">
              <a:solidFill>
                <a:srgbClr val="FFC000"/>
              </a:solidFill>
            </a:endParaRPr>
          </a:p>
          <a:p>
            <a:pPr fontAlgn="base"/>
            <a:endParaRPr lang="en-US" sz="2400" dirty="0"/>
          </a:p>
          <a:p>
            <a:pPr fontAlgn="base"/>
            <a:endParaRPr lang="en-US" sz="2400" b="1" u="sng" dirty="0" smtClean="0">
              <a:solidFill>
                <a:srgbClr val="FFC000"/>
              </a:solidFill>
            </a:endParaRPr>
          </a:p>
          <a:p>
            <a:pPr fontAlgn="base"/>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76352880"/>
              </p:ext>
            </p:extLst>
          </p:nvPr>
        </p:nvGraphicFramePr>
        <p:xfrm>
          <a:off x="3429000" y="533400"/>
          <a:ext cx="2590800" cy="2621280"/>
        </p:xfrm>
        <a:graphic>
          <a:graphicData uri="http://schemas.openxmlformats.org/drawingml/2006/table">
            <a:tbl>
              <a:tblPr firstRow="1" bandRow="1">
                <a:tableStyleId>{5C22544A-7EE6-4342-B048-85BDC9FD1C3A}</a:tableStyleId>
              </a:tblPr>
              <a:tblGrid>
                <a:gridCol w="1295400"/>
                <a:gridCol w="1295400"/>
              </a:tblGrid>
              <a:tr h="404648">
                <a:tc>
                  <a:txBody>
                    <a:bodyPr/>
                    <a:lstStyle/>
                    <a:p>
                      <a:pPr algn="ctr" fontAlgn="base"/>
                      <a:r>
                        <a:rPr lang="en-US" b="1" cap="all" dirty="0">
                          <a:solidFill>
                            <a:srgbClr val="000000"/>
                          </a:solidFill>
                          <a:effectLst/>
                        </a:rPr>
                        <a:t>T</a:t>
                      </a:r>
                      <a:r>
                        <a:rPr lang="en-US" b="1" cap="all" baseline="-25000" dirty="0">
                          <a:solidFill>
                            <a:srgbClr val="000000"/>
                          </a:solidFill>
                          <a:effectLst/>
                        </a:rPr>
                        <a:t>1</a:t>
                      </a:r>
                      <a:endParaRPr lang="en-US" b="1" cap="all" dirty="0">
                        <a:solidFill>
                          <a:srgbClr val="000000"/>
                        </a:solidFill>
                        <a:effectLst/>
                      </a:endParaRPr>
                    </a:p>
                  </a:txBody>
                  <a:tcPr marL="76200" marR="76200" marT="76200" marB="76200" anchor="ctr"/>
                </a:tc>
                <a:tc>
                  <a:txBody>
                    <a:bodyPr/>
                    <a:lstStyle/>
                    <a:p>
                      <a:pPr algn="ctr" fontAlgn="base"/>
                      <a:r>
                        <a:rPr lang="en-US" b="1" cap="all" dirty="0">
                          <a:solidFill>
                            <a:srgbClr val="000000"/>
                          </a:solidFill>
                          <a:effectLst/>
                        </a:rPr>
                        <a:t>T</a:t>
                      </a:r>
                      <a:r>
                        <a:rPr lang="en-US" b="1" cap="all" baseline="-25000" dirty="0">
                          <a:solidFill>
                            <a:srgbClr val="000000"/>
                          </a:solidFill>
                          <a:effectLst/>
                        </a:rPr>
                        <a:t>2</a:t>
                      </a:r>
                      <a:endParaRPr lang="en-US" b="1" cap="all" dirty="0">
                        <a:solidFill>
                          <a:srgbClr val="000000"/>
                        </a:solidFill>
                        <a:effectLst/>
                      </a:endParaRPr>
                    </a:p>
                  </a:txBody>
                  <a:tcPr marL="76200" marR="76200" marT="76200" marB="76200" anchor="ctr"/>
                </a:tc>
              </a:tr>
              <a:tr h="351659">
                <a:tc>
                  <a:txBody>
                    <a:bodyPr/>
                    <a:lstStyle/>
                    <a:p>
                      <a:r>
                        <a:rPr kumimoji="0" lang="en-US" b="0" i="0" kern="1200" dirty="0" smtClean="0">
                          <a:solidFill>
                            <a:schemeClr val="dk1"/>
                          </a:solidFill>
                          <a:effectLst/>
                          <a:latin typeface="+mn-lt"/>
                          <a:ea typeface="+mn-ea"/>
                          <a:cs typeface="+mn-cs"/>
                        </a:rPr>
                        <a:t>R(A)</a:t>
                      </a:r>
                      <a:endParaRPr lang="en-US" dirty="0"/>
                    </a:p>
                  </a:txBody>
                  <a:tcPr/>
                </a:tc>
                <a:tc>
                  <a:txBody>
                    <a:bodyPr/>
                    <a:lstStyle/>
                    <a:p>
                      <a:endParaRPr lang="en-US"/>
                    </a:p>
                  </a:txBody>
                  <a:tcPr/>
                </a:tc>
              </a:tr>
              <a:tr h="351659">
                <a:tc>
                  <a:txBody>
                    <a:bodyPr/>
                    <a:lstStyle/>
                    <a:p>
                      <a:r>
                        <a:rPr kumimoji="0" lang="en-US" b="0" i="0" kern="1200" dirty="0" smtClean="0">
                          <a:solidFill>
                            <a:schemeClr val="dk1"/>
                          </a:solidFill>
                          <a:effectLst/>
                          <a:latin typeface="+mn-lt"/>
                          <a:ea typeface="+mn-ea"/>
                          <a:cs typeface="+mn-cs"/>
                        </a:rPr>
                        <a:t>W(A)</a:t>
                      </a:r>
                      <a:endParaRPr lang="en-US" dirty="0"/>
                    </a:p>
                  </a:txBody>
                  <a:tcPr/>
                </a:tc>
                <a:tc>
                  <a:txBody>
                    <a:bodyPr/>
                    <a:lstStyle/>
                    <a:p>
                      <a:endParaRPr lang="en-US"/>
                    </a:p>
                  </a:txBody>
                  <a:tcPr/>
                </a:tc>
              </a:tr>
              <a:tr h="351659">
                <a:tc>
                  <a:txBody>
                    <a:bodyPr/>
                    <a:lstStyle/>
                    <a:p>
                      <a:r>
                        <a:rPr kumimoji="0" lang="en-US" b="0" i="0" kern="1200" dirty="0" smtClean="0">
                          <a:solidFill>
                            <a:schemeClr val="dk1"/>
                          </a:solidFill>
                          <a:effectLst/>
                          <a:latin typeface="+mn-lt"/>
                          <a:ea typeface="+mn-ea"/>
                          <a:cs typeface="+mn-cs"/>
                        </a:rPr>
                        <a:t>R(B)</a:t>
                      </a:r>
                      <a:endParaRPr lang="en-US" dirty="0"/>
                    </a:p>
                  </a:txBody>
                  <a:tcPr/>
                </a:tc>
                <a:tc>
                  <a:txBody>
                    <a:bodyPr/>
                    <a:lstStyle/>
                    <a:p>
                      <a:endParaRPr lang="en-US"/>
                    </a:p>
                  </a:txBody>
                  <a:tcPr/>
                </a:tc>
              </a:tr>
              <a:tr h="351659">
                <a:tc>
                  <a:txBody>
                    <a:bodyPr/>
                    <a:lstStyle/>
                    <a:p>
                      <a:endParaRPr lang="en-US"/>
                    </a:p>
                  </a:txBody>
                  <a:tcPr/>
                </a:tc>
                <a:tc>
                  <a:txBody>
                    <a:bodyPr/>
                    <a:lstStyle/>
                    <a:p>
                      <a:r>
                        <a:rPr kumimoji="0" lang="en-US" b="0" i="0" kern="1200" dirty="0" smtClean="0">
                          <a:solidFill>
                            <a:schemeClr val="dk1"/>
                          </a:solidFill>
                          <a:effectLst/>
                          <a:latin typeface="+mn-lt"/>
                          <a:ea typeface="+mn-ea"/>
                          <a:cs typeface="+mn-cs"/>
                        </a:rPr>
                        <a:t>W(B)</a:t>
                      </a:r>
                      <a:endParaRPr lang="en-US" dirty="0"/>
                    </a:p>
                  </a:txBody>
                  <a:tcPr/>
                </a:tc>
              </a:tr>
              <a:tr h="351659">
                <a:tc>
                  <a:txBody>
                    <a:bodyPr/>
                    <a:lstStyle/>
                    <a:p>
                      <a:endParaRPr lang="en-US"/>
                    </a:p>
                  </a:txBody>
                  <a:tcPr/>
                </a:tc>
                <a:tc>
                  <a:txBody>
                    <a:bodyPr/>
                    <a:lstStyle/>
                    <a:p>
                      <a:r>
                        <a:rPr kumimoji="0" lang="en-US" b="0" i="0" kern="1200" dirty="0" smtClean="0">
                          <a:solidFill>
                            <a:schemeClr val="dk1"/>
                          </a:solidFill>
                          <a:effectLst/>
                          <a:latin typeface="+mn-lt"/>
                          <a:ea typeface="+mn-ea"/>
                          <a:cs typeface="+mn-cs"/>
                        </a:rPr>
                        <a:t>R(A)</a:t>
                      </a:r>
                      <a:endParaRPr lang="en-US" dirty="0"/>
                    </a:p>
                  </a:txBody>
                  <a:tcPr/>
                </a:tc>
              </a:tr>
              <a:tr h="351659">
                <a:tc>
                  <a:txBody>
                    <a:bodyPr/>
                    <a:lstStyle/>
                    <a:p>
                      <a:endParaRPr lang="en-US"/>
                    </a:p>
                  </a:txBody>
                  <a:tcPr/>
                </a:tc>
                <a:tc>
                  <a:txBody>
                    <a:bodyPr/>
                    <a:lstStyle/>
                    <a:p>
                      <a:r>
                        <a:rPr kumimoji="0" lang="en-US" b="0" i="0" kern="1200" dirty="0" smtClean="0">
                          <a:solidFill>
                            <a:schemeClr val="dk1"/>
                          </a:solidFill>
                          <a:effectLst/>
                          <a:latin typeface="+mn-lt"/>
                          <a:ea typeface="+mn-ea"/>
                          <a:cs typeface="+mn-cs"/>
                        </a:rPr>
                        <a:t>R(B)</a:t>
                      </a:r>
                      <a:endParaRPr lang="en-US" dirty="0"/>
                    </a:p>
                  </a:txBody>
                  <a:tcPr/>
                </a:tc>
              </a:tr>
            </a:tbl>
          </a:graphicData>
        </a:graphic>
      </p:graphicFrame>
      <p:sp>
        <p:nvSpPr>
          <p:cNvPr id="4" name="Rectangle 3"/>
          <p:cNvSpPr/>
          <p:nvPr/>
        </p:nvSpPr>
        <p:spPr>
          <a:xfrm>
            <a:off x="419100" y="3581400"/>
            <a:ext cx="8077200" cy="1384995"/>
          </a:xfrm>
          <a:prstGeom prst="rect">
            <a:avLst/>
          </a:prstGeom>
        </p:spPr>
        <p:txBody>
          <a:bodyPr wrap="square">
            <a:spAutoFit/>
          </a:bodyPr>
          <a:lstStyle/>
          <a:p>
            <a:r>
              <a:rPr lang="en-US" dirty="0">
                <a:latin typeface="Roboto"/>
              </a:rPr>
              <a:t>where R(A) denotes that a read operation is performed on some data item ‘A’</a:t>
            </a:r>
            <a:r>
              <a:rPr lang="en-US" dirty="0"/>
              <a:t/>
            </a:r>
            <a:br>
              <a:rPr lang="en-US" dirty="0"/>
            </a:br>
            <a:r>
              <a:rPr lang="en-US" dirty="0">
                <a:latin typeface="Roboto"/>
              </a:rPr>
              <a:t>This is a serial schedule since the transactions perform serially in the order T</a:t>
            </a:r>
            <a:r>
              <a:rPr lang="en-US" baseline="-25000" dirty="0">
                <a:latin typeface="Roboto"/>
              </a:rPr>
              <a:t>1</a:t>
            </a:r>
            <a:r>
              <a:rPr lang="en-US" dirty="0">
                <a:latin typeface="Roboto"/>
              </a:rPr>
              <a:t> —&gt; </a:t>
            </a:r>
            <a:r>
              <a:rPr lang="en-US" dirty="0" smtClean="0">
                <a:latin typeface="Roboto"/>
              </a:rPr>
              <a:t>T</a:t>
            </a:r>
            <a:r>
              <a:rPr lang="en-US" baseline="-25000" dirty="0" smtClean="0">
                <a:latin typeface="Roboto"/>
              </a:rPr>
              <a:t>2</a:t>
            </a:r>
          </a:p>
          <a:p>
            <a:endParaRPr lang="en-IN" baseline="-25000" dirty="0">
              <a:latin typeface="Roboto"/>
            </a:endParaRPr>
          </a:p>
          <a:p>
            <a:endParaRPr lang="en-US" dirty="0"/>
          </a:p>
        </p:txBody>
      </p:sp>
    </p:spTree>
    <p:extLst>
      <p:ext uri="{BB962C8B-B14F-4D97-AF65-F5344CB8AC3E}">
        <p14:creationId xmlns:p14="http://schemas.microsoft.com/office/powerpoint/2010/main" val="1331797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r>
              <a:rPr lang="en-US" sz="2400" b="1" u="sng" dirty="0" smtClean="0">
                <a:solidFill>
                  <a:srgbClr val="FFFF00"/>
                </a:solidFill>
              </a:rPr>
              <a:t>2.Non-Serial </a:t>
            </a:r>
            <a:r>
              <a:rPr lang="en-US" sz="2400" b="1" u="sng" dirty="0">
                <a:solidFill>
                  <a:srgbClr val="FFFF00"/>
                </a:solidFill>
              </a:rPr>
              <a:t>Schedule:</a:t>
            </a:r>
            <a:r>
              <a:rPr lang="en-US" sz="2400" u="sng" dirty="0">
                <a:solidFill>
                  <a:srgbClr val="FFFF00"/>
                </a:solidFill>
              </a:rPr>
              <a:t/>
            </a:r>
            <a:br>
              <a:rPr lang="en-US" sz="2400" u="sng" dirty="0">
                <a:solidFill>
                  <a:srgbClr val="FFFF00"/>
                </a:solidFill>
              </a:rPr>
            </a:br>
            <a:r>
              <a:rPr lang="en-US" sz="2400" dirty="0"/>
              <a:t>This is a type of Scheduling where the operations of multiple transactions are interleaved. This might lead to a rise in the concurrency problem. The transactions are executed in a non-serial manner, keeping the end result correct and same as the serial schedule. Unlike the serial schedule where one transaction must wait for another to complete all its operation, in the non-serial schedule, the other transaction proceeds without waiting for the previous transaction to complete. This sort of schedule does not provide any benefit of the concurrent transaction. It can be of two types namely, </a:t>
            </a:r>
            <a:r>
              <a:rPr lang="en-US" sz="2400" dirty="0" err="1"/>
              <a:t>Serializable</a:t>
            </a:r>
            <a:r>
              <a:rPr lang="en-US" sz="2400" dirty="0"/>
              <a:t> and Non-</a:t>
            </a:r>
            <a:r>
              <a:rPr lang="en-US" sz="2400" dirty="0" err="1"/>
              <a:t>Serializable</a:t>
            </a:r>
            <a:r>
              <a:rPr lang="en-US" sz="2400" dirty="0"/>
              <a:t> Schedule.</a:t>
            </a:r>
            <a:endParaRPr lang="en-IN" sz="2400" baseline="-25000" dirty="0">
              <a:latin typeface="Roboto"/>
            </a:endParaRPr>
          </a:p>
          <a:p>
            <a:endParaRPr lang="en-IN" sz="2400" baseline="-25000" dirty="0">
              <a:latin typeface="Roboto"/>
            </a:endParaRPr>
          </a:p>
          <a:p>
            <a:endParaRPr lang="en-IN" sz="2400" baseline="-25000" dirty="0">
              <a:latin typeface="Roboto"/>
            </a:endParaRPr>
          </a:p>
          <a:p>
            <a:endParaRPr lang="en-IN" sz="2400" baseline="-25000" dirty="0">
              <a:latin typeface="Roboto"/>
            </a:endParaRPr>
          </a:p>
          <a:p>
            <a:endParaRPr lang="en-IN" sz="2400" baseline="-25000" dirty="0">
              <a:latin typeface="Roboto"/>
            </a:endParaRPr>
          </a:p>
          <a:p>
            <a:endParaRPr lang="en-IN" sz="2400" baseline="-25000" dirty="0">
              <a:latin typeface="Roboto"/>
            </a:endParaRPr>
          </a:p>
          <a:p>
            <a:endParaRPr lang="en-IN" sz="2400" baseline="-25000" dirty="0">
              <a:latin typeface="Roboto"/>
            </a:endParaRPr>
          </a:p>
          <a:p>
            <a:endParaRPr lang="en-IN" sz="2400" baseline="-25000" dirty="0">
              <a:latin typeface="Roboto"/>
            </a:endParaRPr>
          </a:p>
          <a:p>
            <a:endParaRPr lang="en-IN" sz="2400" baseline="-25000" dirty="0">
              <a:latin typeface="Roboto"/>
            </a:endParaRPr>
          </a:p>
        </p:txBody>
      </p:sp>
    </p:spTree>
    <p:extLst>
      <p:ext uri="{BB962C8B-B14F-4D97-AF65-F5344CB8AC3E}">
        <p14:creationId xmlns:p14="http://schemas.microsoft.com/office/powerpoint/2010/main" val="2147043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marL="0" indent="0">
              <a:buNone/>
            </a:pPr>
            <a:r>
              <a:rPr lang="en-US" sz="2400" b="1" u="sng" dirty="0" err="1" smtClean="0">
                <a:solidFill>
                  <a:srgbClr val="FFFF00"/>
                </a:solidFill>
              </a:rPr>
              <a:t>a.Serializable</a:t>
            </a:r>
            <a:r>
              <a:rPr lang="en-US" sz="2400" b="1" u="sng" dirty="0">
                <a:solidFill>
                  <a:srgbClr val="FFFF00"/>
                </a:solidFill>
              </a:rPr>
              <a:t>:</a:t>
            </a:r>
            <a:r>
              <a:rPr lang="en-US" sz="2400" dirty="0"/>
              <a:t/>
            </a:r>
            <a:br>
              <a:rPr lang="en-US" sz="2400" dirty="0"/>
            </a:br>
            <a:r>
              <a:rPr lang="en-US" sz="2400" dirty="0"/>
              <a:t>This is used to maintain the consistency of the database. It is mainly used in the Non-Serial scheduling to verify whether the scheduling will lead to any inconsistency or not. On the other hand, a serial schedule does not need the </a:t>
            </a:r>
            <a:r>
              <a:rPr lang="en-US" sz="2400" dirty="0" err="1"/>
              <a:t>serializability</a:t>
            </a:r>
            <a:r>
              <a:rPr lang="en-US" sz="2400" dirty="0"/>
              <a:t> because it follows a transaction only when the previous transaction is complete. The non-serial schedule is said to be in a </a:t>
            </a:r>
            <a:r>
              <a:rPr lang="en-US" sz="2400" dirty="0" err="1"/>
              <a:t>serializable</a:t>
            </a:r>
            <a:r>
              <a:rPr lang="en-US" sz="2400" dirty="0"/>
              <a:t> schedule only when it is equivalent to the serial schedules, for an n number of transactions. Since concurrency is allowed in this case thus, multiple transactions can execute concurrently. A </a:t>
            </a:r>
            <a:r>
              <a:rPr lang="en-US" sz="2400" dirty="0" err="1"/>
              <a:t>serializable</a:t>
            </a:r>
            <a:r>
              <a:rPr lang="en-US" sz="2400" dirty="0"/>
              <a:t> schedule helps in improving both resource utilization and CPU throughput. </a:t>
            </a:r>
            <a:endParaRPr lang="en-IN" sz="2400" baseline="-25000" dirty="0"/>
          </a:p>
        </p:txBody>
      </p:sp>
    </p:spTree>
    <p:extLst>
      <p:ext uri="{BB962C8B-B14F-4D97-AF65-F5344CB8AC3E}">
        <p14:creationId xmlns:p14="http://schemas.microsoft.com/office/powerpoint/2010/main" val="3712524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marL="0" indent="0" fontAlgn="base">
              <a:buNone/>
            </a:pPr>
            <a:r>
              <a:rPr lang="en-US" sz="2400" b="1" u="sng" dirty="0" smtClean="0">
                <a:solidFill>
                  <a:srgbClr val="FFFF00"/>
                </a:solidFill>
              </a:rPr>
              <a:t>a1.Conflict </a:t>
            </a:r>
            <a:r>
              <a:rPr lang="en-US" sz="2400" b="1" u="sng" dirty="0" err="1">
                <a:solidFill>
                  <a:srgbClr val="FFFF00"/>
                </a:solidFill>
              </a:rPr>
              <a:t>Serializable</a:t>
            </a:r>
            <a:r>
              <a:rPr lang="en-US" sz="2400" b="1" u="sng" dirty="0">
                <a:solidFill>
                  <a:srgbClr val="FFFF00"/>
                </a:solidFill>
              </a:rPr>
              <a:t>:</a:t>
            </a:r>
            <a:r>
              <a:rPr lang="en-US" sz="2400" u="sng" dirty="0">
                <a:solidFill>
                  <a:srgbClr val="FFFF00"/>
                </a:solidFill>
              </a:rPr>
              <a:t/>
            </a:r>
            <a:br>
              <a:rPr lang="en-US" sz="2400" u="sng" dirty="0">
                <a:solidFill>
                  <a:srgbClr val="FFFF00"/>
                </a:solidFill>
              </a:rPr>
            </a:br>
            <a:r>
              <a:rPr lang="en-US" sz="2400" dirty="0"/>
              <a:t>A schedule is called conflict </a:t>
            </a:r>
            <a:r>
              <a:rPr lang="en-US" sz="2400" dirty="0" err="1"/>
              <a:t>serializable</a:t>
            </a:r>
            <a:r>
              <a:rPr lang="en-US" sz="2400" dirty="0"/>
              <a:t> if it can be transformed into a serial schedule by swapping non-conflicting operations. Two operations are said to be conflicting if all conditions satisfy:</a:t>
            </a:r>
          </a:p>
          <a:p>
            <a:pPr lvl="1" fontAlgn="base"/>
            <a:r>
              <a:rPr lang="en-US" sz="2400" dirty="0"/>
              <a:t>They belong to different transactions</a:t>
            </a:r>
          </a:p>
          <a:p>
            <a:pPr lvl="1" fontAlgn="base"/>
            <a:r>
              <a:rPr lang="en-US" sz="2400" dirty="0"/>
              <a:t>They operate on the same data item</a:t>
            </a:r>
          </a:p>
          <a:p>
            <a:pPr lvl="1" fontAlgn="base"/>
            <a:r>
              <a:rPr lang="en-US" sz="2400" dirty="0"/>
              <a:t>At Least one of them is a write operation</a:t>
            </a:r>
          </a:p>
          <a:p>
            <a:pPr marL="0" indent="0" fontAlgn="base">
              <a:buNone/>
            </a:pPr>
            <a:r>
              <a:rPr lang="en-US" sz="2400" b="1" u="sng" dirty="0">
                <a:solidFill>
                  <a:srgbClr val="FFFF00"/>
                </a:solidFill>
              </a:rPr>
              <a:t>a</a:t>
            </a:r>
            <a:r>
              <a:rPr lang="en-US" sz="2400" b="1" u="sng" dirty="0" smtClean="0">
                <a:solidFill>
                  <a:srgbClr val="FFFF00"/>
                </a:solidFill>
              </a:rPr>
              <a:t>2.View </a:t>
            </a:r>
            <a:r>
              <a:rPr lang="en-US" sz="2400" b="1" u="sng" dirty="0" err="1">
                <a:solidFill>
                  <a:srgbClr val="FFFF00"/>
                </a:solidFill>
              </a:rPr>
              <a:t>Serializable</a:t>
            </a:r>
            <a:r>
              <a:rPr lang="en-US" sz="2400" b="1" u="sng" dirty="0">
                <a:solidFill>
                  <a:srgbClr val="FFFF00"/>
                </a:solidFill>
              </a:rPr>
              <a:t>:</a:t>
            </a:r>
            <a:r>
              <a:rPr lang="en-US" sz="2400" u="sng" dirty="0">
                <a:solidFill>
                  <a:srgbClr val="FFFF00"/>
                </a:solidFill>
              </a:rPr>
              <a:t/>
            </a:r>
            <a:br>
              <a:rPr lang="en-US" sz="2400" u="sng" dirty="0">
                <a:solidFill>
                  <a:srgbClr val="FFFF00"/>
                </a:solidFill>
              </a:rPr>
            </a:br>
            <a:r>
              <a:rPr lang="en-US" sz="2400" dirty="0"/>
              <a:t>A Schedule is called view </a:t>
            </a:r>
            <a:r>
              <a:rPr lang="en-US" sz="2400" dirty="0" err="1"/>
              <a:t>serializable</a:t>
            </a:r>
            <a:r>
              <a:rPr lang="en-US" sz="2400" dirty="0"/>
              <a:t> if it is view equal to a serial schedule (no overlapping transactions). A conflict schedule is a view </a:t>
            </a:r>
            <a:r>
              <a:rPr lang="en-US" sz="2400" dirty="0" err="1"/>
              <a:t>serializable</a:t>
            </a:r>
            <a:r>
              <a:rPr lang="en-US" sz="2400" dirty="0"/>
              <a:t> but if the </a:t>
            </a:r>
            <a:r>
              <a:rPr lang="en-US" sz="2400" dirty="0" err="1"/>
              <a:t>serializability</a:t>
            </a:r>
            <a:r>
              <a:rPr lang="en-US" sz="2400" dirty="0"/>
              <a:t> contains blind writes, then the view </a:t>
            </a:r>
            <a:r>
              <a:rPr lang="en-US" sz="2400" dirty="0" err="1"/>
              <a:t>serializable</a:t>
            </a:r>
            <a:r>
              <a:rPr lang="en-US" sz="2400" dirty="0"/>
              <a:t> does not conflict </a:t>
            </a:r>
            <a:r>
              <a:rPr lang="en-US" sz="2400" dirty="0" err="1"/>
              <a:t>serializable</a:t>
            </a:r>
            <a:r>
              <a:rPr lang="en-US" sz="2400" dirty="0"/>
              <a:t>.</a:t>
            </a:r>
          </a:p>
        </p:txBody>
      </p:sp>
    </p:spTree>
    <p:extLst>
      <p:ext uri="{BB962C8B-B14F-4D97-AF65-F5344CB8AC3E}">
        <p14:creationId xmlns:p14="http://schemas.microsoft.com/office/powerpoint/2010/main" val="1437817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pPr marL="0" indent="0" fontAlgn="base">
              <a:buNone/>
            </a:pPr>
            <a:r>
              <a:rPr lang="en-US" sz="2400" b="1" u="sng" dirty="0" err="1" smtClean="0">
                <a:solidFill>
                  <a:srgbClr val="FFFF00"/>
                </a:solidFill>
              </a:rPr>
              <a:t>b.Non-Serializable</a:t>
            </a:r>
            <a:r>
              <a:rPr lang="en-US" sz="2400" b="1" u="sng" dirty="0">
                <a:solidFill>
                  <a:srgbClr val="FFFF00"/>
                </a:solidFill>
              </a:rPr>
              <a:t>:</a:t>
            </a:r>
            <a:r>
              <a:rPr lang="en-US" sz="2400" u="sng" dirty="0">
                <a:solidFill>
                  <a:srgbClr val="FFFF00"/>
                </a:solidFill>
              </a:rPr>
              <a:t/>
            </a:r>
            <a:br>
              <a:rPr lang="en-US" sz="2400" u="sng" dirty="0">
                <a:solidFill>
                  <a:srgbClr val="FFFF00"/>
                </a:solidFill>
              </a:rPr>
            </a:br>
            <a:r>
              <a:rPr lang="en-US" sz="2400" dirty="0"/>
              <a:t>The non-</a:t>
            </a:r>
            <a:r>
              <a:rPr lang="en-US" sz="2400" dirty="0" err="1"/>
              <a:t>serializable</a:t>
            </a:r>
            <a:r>
              <a:rPr lang="en-US" sz="2400" dirty="0"/>
              <a:t> schedule is divided into two types, Recoverable and Non-recoverable Schedule</a:t>
            </a:r>
            <a:r>
              <a:rPr lang="en-US" sz="2400" dirty="0" smtClean="0"/>
              <a:t>.</a:t>
            </a:r>
          </a:p>
          <a:p>
            <a:pPr fontAlgn="base"/>
            <a:r>
              <a:rPr lang="en-US" sz="2400" b="1" u="sng" dirty="0">
                <a:solidFill>
                  <a:srgbClr val="FFFF00"/>
                </a:solidFill>
              </a:rPr>
              <a:t>b</a:t>
            </a:r>
            <a:r>
              <a:rPr lang="en-US" sz="2400" b="1" u="sng" dirty="0" smtClean="0">
                <a:solidFill>
                  <a:srgbClr val="FFFF00"/>
                </a:solidFill>
              </a:rPr>
              <a:t>1.Recoverable </a:t>
            </a:r>
            <a:r>
              <a:rPr lang="en-US" sz="2400" b="1" u="sng" dirty="0">
                <a:solidFill>
                  <a:srgbClr val="FFFF00"/>
                </a:solidFill>
              </a:rPr>
              <a:t>Schedule:</a:t>
            </a:r>
            <a:r>
              <a:rPr lang="en-US" sz="2400" u="sng" dirty="0">
                <a:solidFill>
                  <a:srgbClr val="FFFF00"/>
                </a:solidFill>
              </a:rPr>
              <a:t/>
            </a:r>
            <a:br>
              <a:rPr lang="en-US" sz="2400" u="sng" dirty="0">
                <a:solidFill>
                  <a:srgbClr val="FFFF00"/>
                </a:solidFill>
              </a:rPr>
            </a:br>
            <a:r>
              <a:rPr lang="en-US" sz="2400" dirty="0"/>
              <a:t>Schedules in which transactions commit only after all transactions whose changes they read commit are called recoverable schedules. In other words, if some transaction </a:t>
            </a:r>
            <a:r>
              <a:rPr lang="en-US" sz="2400" dirty="0" err="1"/>
              <a:t>T</a:t>
            </a:r>
            <a:r>
              <a:rPr lang="en-US" sz="2400" baseline="-25000" dirty="0" err="1"/>
              <a:t>j</a:t>
            </a:r>
            <a:r>
              <a:rPr lang="en-US" sz="2400" dirty="0"/>
              <a:t> is reading value updated or written by some other transaction T</a:t>
            </a:r>
            <a:r>
              <a:rPr lang="en-US" sz="2400" baseline="-25000" dirty="0"/>
              <a:t>i</a:t>
            </a:r>
            <a:r>
              <a:rPr lang="en-US" sz="2400" dirty="0"/>
              <a:t>, then the commit of </a:t>
            </a:r>
            <a:r>
              <a:rPr lang="en-US" sz="2400" dirty="0" err="1"/>
              <a:t>T</a:t>
            </a:r>
            <a:r>
              <a:rPr lang="en-US" sz="2400" baseline="-25000" dirty="0" err="1"/>
              <a:t>j</a:t>
            </a:r>
            <a:r>
              <a:rPr lang="en-US" sz="2400" dirty="0"/>
              <a:t> must occur after the commit of T</a:t>
            </a:r>
            <a:r>
              <a:rPr lang="en-US" sz="2400" baseline="-25000" dirty="0"/>
              <a:t>i</a:t>
            </a:r>
            <a:r>
              <a:rPr lang="en-US" sz="2400" dirty="0" smtClean="0"/>
              <a:t>.</a:t>
            </a:r>
          </a:p>
          <a:p>
            <a:pPr fontAlgn="base"/>
            <a:r>
              <a:rPr lang="en-US" sz="2400" b="1" dirty="0"/>
              <a:t>Example –</a:t>
            </a:r>
            <a:r>
              <a:rPr lang="en-US" sz="2400" dirty="0"/>
              <a:t> Consider the following schedule involving two transactions T</a:t>
            </a:r>
            <a:r>
              <a:rPr lang="en-US" sz="2400" baseline="-25000" dirty="0"/>
              <a:t>1</a:t>
            </a:r>
            <a:r>
              <a:rPr lang="en-US" sz="2400" dirty="0"/>
              <a:t> and T</a:t>
            </a:r>
            <a:r>
              <a:rPr lang="en-US" sz="2400" baseline="-25000" dirty="0"/>
              <a:t>2</a:t>
            </a:r>
            <a:r>
              <a:rPr lang="en-US" sz="2400" dirty="0"/>
              <a:t>.</a:t>
            </a:r>
          </a:p>
        </p:txBody>
      </p:sp>
    </p:spTree>
    <p:extLst>
      <p:ext uri="{BB962C8B-B14F-4D97-AF65-F5344CB8AC3E}">
        <p14:creationId xmlns:p14="http://schemas.microsoft.com/office/powerpoint/2010/main" val="417535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pPr fontAlgn="base"/>
            <a:r>
              <a:rPr lang="en-US" sz="2400" b="1" dirty="0"/>
              <a:t>Example –</a:t>
            </a:r>
            <a:r>
              <a:rPr lang="en-US" sz="2400" dirty="0"/>
              <a:t> Consider the following schedule involving two transactions T</a:t>
            </a:r>
            <a:r>
              <a:rPr lang="en-US" sz="2400" baseline="-25000" dirty="0"/>
              <a:t>1</a:t>
            </a:r>
            <a:r>
              <a:rPr lang="en-US" sz="2400" dirty="0"/>
              <a:t> and T</a:t>
            </a:r>
            <a:r>
              <a:rPr lang="en-US" sz="2400" baseline="-25000" dirty="0"/>
              <a:t>2</a:t>
            </a:r>
            <a:r>
              <a:rPr lang="en-US" sz="2400" dirty="0" smtClean="0"/>
              <a:t>.</a:t>
            </a:r>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r>
              <a:rPr lang="en-US" sz="2400" dirty="0" smtClean="0"/>
              <a:t>This </a:t>
            </a:r>
            <a:r>
              <a:rPr lang="en-US" sz="2400" dirty="0"/>
              <a:t>is a recoverable schedule since T</a:t>
            </a:r>
            <a:r>
              <a:rPr lang="en-US" sz="2400" baseline="-25000" dirty="0"/>
              <a:t>1</a:t>
            </a:r>
            <a:r>
              <a:rPr lang="en-US" sz="2400" dirty="0"/>
              <a:t> commits before T</a:t>
            </a:r>
            <a:r>
              <a:rPr lang="en-US" sz="2400" baseline="-25000" dirty="0"/>
              <a:t>2</a:t>
            </a:r>
            <a:r>
              <a:rPr lang="en-US" sz="2400" dirty="0"/>
              <a:t>, that makes the value read by T</a:t>
            </a:r>
            <a:r>
              <a:rPr lang="en-US" sz="2400" baseline="-25000" dirty="0"/>
              <a:t>2</a:t>
            </a:r>
            <a:r>
              <a:rPr lang="en-US" sz="2400" dirty="0"/>
              <a:t> correct.</a:t>
            </a:r>
          </a:p>
        </p:txBody>
      </p:sp>
      <p:graphicFrame>
        <p:nvGraphicFramePr>
          <p:cNvPr id="4" name="Table 3"/>
          <p:cNvGraphicFramePr>
            <a:graphicFrameLocks noGrp="1"/>
          </p:cNvGraphicFramePr>
          <p:nvPr>
            <p:extLst>
              <p:ext uri="{D42A27DB-BD31-4B8C-83A1-F6EECF244321}">
                <p14:modId xmlns:p14="http://schemas.microsoft.com/office/powerpoint/2010/main" val="1650377866"/>
              </p:ext>
            </p:extLst>
          </p:nvPr>
        </p:nvGraphicFramePr>
        <p:xfrm>
          <a:off x="2438400" y="1447800"/>
          <a:ext cx="3048000" cy="2734494"/>
        </p:xfrm>
        <a:graphic>
          <a:graphicData uri="http://schemas.openxmlformats.org/drawingml/2006/table">
            <a:tbl>
              <a:tblPr firstRow="1" bandRow="1">
                <a:tableStyleId>{5C22544A-7EE6-4342-B048-85BDC9FD1C3A}</a:tableStyleId>
              </a:tblPr>
              <a:tblGrid>
                <a:gridCol w="1524000"/>
                <a:gridCol w="1524000"/>
              </a:tblGrid>
              <a:tr h="384629">
                <a:tc>
                  <a:txBody>
                    <a:bodyPr/>
                    <a:lstStyle/>
                    <a:p>
                      <a:pPr algn="ctr" fontAlgn="base"/>
                      <a:r>
                        <a:rPr lang="en-US" b="1" cap="all" dirty="0">
                          <a:solidFill>
                            <a:srgbClr val="000000"/>
                          </a:solidFill>
                          <a:effectLst/>
                        </a:rPr>
                        <a:t>T</a:t>
                      </a:r>
                      <a:r>
                        <a:rPr lang="en-US" b="1" cap="all" baseline="-25000" dirty="0">
                          <a:solidFill>
                            <a:srgbClr val="000000"/>
                          </a:solidFill>
                          <a:effectLst/>
                        </a:rPr>
                        <a:t>1</a:t>
                      </a:r>
                      <a:endParaRPr lang="en-US" b="1" cap="all" dirty="0">
                        <a:solidFill>
                          <a:srgbClr val="000000"/>
                        </a:solidFill>
                        <a:effectLst/>
                      </a:endParaRPr>
                    </a:p>
                  </a:txBody>
                  <a:tcPr marL="76200" marR="76200" marT="76200" marB="76200" anchor="ctr"/>
                </a:tc>
                <a:tc>
                  <a:txBody>
                    <a:bodyPr/>
                    <a:lstStyle/>
                    <a:p>
                      <a:pPr algn="ctr" fontAlgn="base"/>
                      <a:r>
                        <a:rPr lang="en-US" b="1" cap="all" dirty="0">
                          <a:solidFill>
                            <a:srgbClr val="000000"/>
                          </a:solidFill>
                          <a:effectLst/>
                        </a:rPr>
                        <a:t>T</a:t>
                      </a:r>
                      <a:r>
                        <a:rPr lang="en-US" b="1" cap="all" baseline="-25000" dirty="0">
                          <a:solidFill>
                            <a:srgbClr val="000000"/>
                          </a:solidFill>
                          <a:effectLst/>
                        </a:rPr>
                        <a:t>2</a:t>
                      </a:r>
                      <a:endParaRPr lang="en-US" b="1" cap="all" dirty="0">
                        <a:solidFill>
                          <a:srgbClr val="000000"/>
                        </a:solidFill>
                        <a:effectLst/>
                      </a:endParaRPr>
                    </a:p>
                  </a:txBody>
                  <a:tcPr marL="76200" marR="76200" marT="76200" marB="76200" anchor="ctr"/>
                </a:tc>
              </a:tr>
              <a:tr h="384629">
                <a:tc>
                  <a:txBody>
                    <a:bodyPr/>
                    <a:lstStyle/>
                    <a:p>
                      <a:r>
                        <a:rPr kumimoji="0" lang="en-US" b="0" i="0" kern="1200" dirty="0" smtClean="0">
                          <a:solidFill>
                            <a:schemeClr val="dk1"/>
                          </a:solidFill>
                          <a:effectLst/>
                          <a:latin typeface="+mn-lt"/>
                          <a:ea typeface="+mn-ea"/>
                          <a:cs typeface="+mn-cs"/>
                        </a:rPr>
                        <a:t>R(A)</a:t>
                      </a:r>
                      <a:endParaRPr lang="en-US" dirty="0"/>
                    </a:p>
                  </a:txBody>
                  <a:tcPr/>
                </a:tc>
                <a:tc>
                  <a:txBody>
                    <a:bodyPr/>
                    <a:lstStyle/>
                    <a:p>
                      <a:endParaRPr lang="en-US" dirty="0"/>
                    </a:p>
                  </a:txBody>
                  <a:tcPr/>
                </a:tc>
              </a:tr>
              <a:tr h="384629">
                <a:tc>
                  <a:txBody>
                    <a:bodyPr/>
                    <a:lstStyle/>
                    <a:p>
                      <a:r>
                        <a:rPr kumimoji="0" lang="en-US" b="0" i="0" kern="1200" dirty="0" smtClean="0">
                          <a:solidFill>
                            <a:schemeClr val="dk1"/>
                          </a:solidFill>
                          <a:effectLst/>
                          <a:latin typeface="+mn-lt"/>
                          <a:ea typeface="+mn-ea"/>
                          <a:cs typeface="+mn-cs"/>
                        </a:rPr>
                        <a:t>W(A)</a:t>
                      </a:r>
                      <a:endParaRPr lang="en-US" dirty="0"/>
                    </a:p>
                  </a:txBody>
                  <a:tcPr/>
                </a:tc>
                <a:tc>
                  <a:txBody>
                    <a:bodyPr/>
                    <a:lstStyle/>
                    <a:p>
                      <a:endParaRPr lang="en-US"/>
                    </a:p>
                  </a:txBody>
                  <a:tcPr/>
                </a:tc>
              </a:tr>
              <a:tr h="384629">
                <a:tc>
                  <a:txBody>
                    <a:bodyPr/>
                    <a:lstStyle/>
                    <a:p>
                      <a:endParaRPr lang="en-US"/>
                    </a:p>
                  </a:txBody>
                  <a:tcPr/>
                </a:tc>
                <a:tc>
                  <a:txBody>
                    <a:bodyPr/>
                    <a:lstStyle/>
                    <a:p>
                      <a:r>
                        <a:rPr kumimoji="0" lang="en-US" b="0" i="0" kern="1200" dirty="0" smtClean="0">
                          <a:solidFill>
                            <a:schemeClr val="dk1"/>
                          </a:solidFill>
                          <a:effectLst/>
                          <a:latin typeface="+mn-lt"/>
                          <a:ea typeface="+mn-ea"/>
                          <a:cs typeface="+mn-cs"/>
                        </a:rPr>
                        <a:t>W(A)</a:t>
                      </a:r>
                      <a:endParaRPr lang="en-US" dirty="0"/>
                    </a:p>
                  </a:txBody>
                  <a:tcPr/>
                </a:tc>
              </a:tr>
              <a:tr h="384629">
                <a:tc>
                  <a:txBody>
                    <a:bodyPr/>
                    <a:lstStyle/>
                    <a:p>
                      <a:endParaRPr lang="en-US" dirty="0"/>
                    </a:p>
                  </a:txBody>
                  <a:tcPr/>
                </a:tc>
                <a:tc>
                  <a:txBody>
                    <a:bodyPr/>
                    <a:lstStyle/>
                    <a:p>
                      <a:r>
                        <a:rPr kumimoji="0" lang="en-US" b="0" i="0" kern="1200" dirty="0" smtClean="0">
                          <a:solidFill>
                            <a:schemeClr val="dk1"/>
                          </a:solidFill>
                          <a:effectLst/>
                          <a:latin typeface="+mn-lt"/>
                          <a:ea typeface="+mn-ea"/>
                          <a:cs typeface="+mn-cs"/>
                        </a:rPr>
                        <a:t>R(A)</a:t>
                      </a:r>
                      <a:endParaRPr lang="en-US" dirty="0"/>
                    </a:p>
                  </a:txBody>
                  <a:tcPr/>
                </a:tc>
              </a:tr>
              <a:tr h="384629">
                <a:tc>
                  <a:txBody>
                    <a:bodyPr/>
                    <a:lstStyle/>
                    <a:p>
                      <a:r>
                        <a:rPr kumimoji="0" lang="en-US" b="0" i="0" kern="1200" dirty="0" smtClean="0">
                          <a:solidFill>
                            <a:schemeClr val="dk1"/>
                          </a:solidFill>
                          <a:effectLst/>
                          <a:latin typeface="+mn-lt"/>
                          <a:ea typeface="+mn-ea"/>
                          <a:cs typeface="+mn-cs"/>
                        </a:rPr>
                        <a:t>commit</a:t>
                      </a:r>
                      <a:endParaRPr lang="en-US" dirty="0"/>
                    </a:p>
                  </a:txBody>
                  <a:tcPr/>
                </a:tc>
                <a:tc>
                  <a:txBody>
                    <a:bodyPr/>
                    <a:lstStyle/>
                    <a:p>
                      <a:endParaRPr lang="en-US"/>
                    </a:p>
                  </a:txBody>
                  <a:tcPr/>
                </a:tc>
              </a:tr>
              <a:tr h="384629">
                <a:tc>
                  <a:txBody>
                    <a:bodyPr/>
                    <a:lstStyle/>
                    <a:p>
                      <a:endParaRPr lang="en-US"/>
                    </a:p>
                  </a:txBody>
                  <a:tcPr/>
                </a:tc>
                <a:tc>
                  <a:txBody>
                    <a:bodyPr/>
                    <a:lstStyle/>
                    <a:p>
                      <a:r>
                        <a:rPr kumimoji="0" lang="en-US" b="0" i="0" kern="1200" dirty="0" smtClean="0">
                          <a:solidFill>
                            <a:schemeClr val="dk1"/>
                          </a:solidFill>
                          <a:effectLst/>
                          <a:latin typeface="+mn-lt"/>
                          <a:ea typeface="+mn-ea"/>
                          <a:cs typeface="+mn-cs"/>
                        </a:rPr>
                        <a:t>commit</a:t>
                      </a:r>
                      <a:endParaRPr lang="en-US" dirty="0"/>
                    </a:p>
                  </a:txBody>
                  <a:tcPr/>
                </a:tc>
              </a:tr>
            </a:tbl>
          </a:graphicData>
        </a:graphic>
      </p:graphicFrame>
    </p:spTree>
    <p:extLst>
      <p:ext uri="{BB962C8B-B14F-4D97-AF65-F5344CB8AC3E}">
        <p14:creationId xmlns:p14="http://schemas.microsoft.com/office/powerpoint/2010/main" val="29348955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pPr fontAlgn="base"/>
            <a:r>
              <a:rPr lang="en-US" sz="2400" dirty="0"/>
              <a:t>There can be three types of recoverable schedule:</a:t>
            </a:r>
            <a:endParaRPr lang="en-US" sz="2400" b="1" dirty="0" smtClean="0"/>
          </a:p>
          <a:p>
            <a:pPr fontAlgn="base"/>
            <a:r>
              <a:rPr lang="en-US" sz="2400" b="1" u="sng" dirty="0" err="1" smtClean="0">
                <a:solidFill>
                  <a:srgbClr val="FFFF00"/>
                </a:solidFill>
              </a:rPr>
              <a:t>a.Cascading</a:t>
            </a:r>
            <a:r>
              <a:rPr lang="en-US" sz="2400" b="1" u="sng" dirty="0" smtClean="0">
                <a:solidFill>
                  <a:srgbClr val="FFFF00"/>
                </a:solidFill>
              </a:rPr>
              <a:t> </a:t>
            </a:r>
            <a:r>
              <a:rPr lang="en-US" sz="2400" b="1" u="sng" dirty="0" err="1">
                <a:solidFill>
                  <a:srgbClr val="FFFF00"/>
                </a:solidFill>
              </a:rPr>
              <a:t>Schedule:</a:t>
            </a:r>
            <a:r>
              <a:rPr lang="en-US" sz="2400" dirty="0" err="1"/>
              <a:t>Also</a:t>
            </a:r>
            <a:r>
              <a:rPr lang="en-US" sz="2400" dirty="0">
                <a:solidFill>
                  <a:srgbClr val="FFFF00"/>
                </a:solidFill>
              </a:rPr>
              <a:t> </a:t>
            </a:r>
            <a:r>
              <a:rPr lang="en-US" sz="2400" dirty="0"/>
              <a:t>called Avoids cascading aborts/rollbacks (ACA). When there is a failure in one transaction and this leads to the rolling back or aborting other dependent transactions, then such scheduling is referred to as Cascading rollback or cascading abort.</a:t>
            </a:r>
          </a:p>
          <a:p>
            <a:pPr fontAlgn="base"/>
            <a:r>
              <a:rPr lang="en-US" sz="2400" dirty="0"/>
              <a:t>Example: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2667000"/>
            <a:ext cx="4844143" cy="3810000"/>
          </a:xfrm>
          <a:prstGeom prst="rect">
            <a:avLst/>
          </a:prstGeom>
        </p:spPr>
      </p:pic>
    </p:spTree>
    <p:extLst>
      <p:ext uri="{BB962C8B-B14F-4D97-AF65-F5344CB8AC3E}">
        <p14:creationId xmlns:p14="http://schemas.microsoft.com/office/powerpoint/2010/main" val="12297459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pPr marL="0" indent="0" fontAlgn="base">
              <a:buNone/>
            </a:pPr>
            <a:endParaRPr lang="en-US" sz="2400" b="1" dirty="0" smtClean="0"/>
          </a:p>
          <a:p>
            <a:pPr fontAlgn="base"/>
            <a:r>
              <a:rPr lang="en-US" sz="2400" b="1" u="sng" dirty="0" err="1">
                <a:solidFill>
                  <a:srgbClr val="FFFF00"/>
                </a:solidFill>
              </a:rPr>
              <a:t>b</a:t>
            </a:r>
            <a:r>
              <a:rPr lang="en-US" sz="2400" b="1" u="sng" dirty="0" err="1" smtClean="0">
                <a:solidFill>
                  <a:srgbClr val="FFFF00"/>
                </a:solidFill>
              </a:rPr>
              <a:t>.Cascadeless</a:t>
            </a:r>
            <a:r>
              <a:rPr lang="en-US" sz="2400" b="1" u="sng" dirty="0" smtClean="0">
                <a:solidFill>
                  <a:srgbClr val="FFFF00"/>
                </a:solidFill>
              </a:rPr>
              <a:t> </a:t>
            </a:r>
            <a:r>
              <a:rPr lang="en-US" sz="2400" b="1" u="sng" dirty="0">
                <a:solidFill>
                  <a:srgbClr val="FFFF00"/>
                </a:solidFill>
              </a:rPr>
              <a:t>Schedule:</a:t>
            </a:r>
            <a:r>
              <a:rPr lang="en-US" sz="2400" u="sng" dirty="0">
                <a:solidFill>
                  <a:srgbClr val="FFFF00"/>
                </a:solidFill>
              </a:rPr>
              <a:t/>
            </a:r>
            <a:br>
              <a:rPr lang="en-US" sz="2400" u="sng" dirty="0">
                <a:solidFill>
                  <a:srgbClr val="FFFF00"/>
                </a:solidFill>
              </a:rPr>
            </a:br>
            <a:r>
              <a:rPr lang="en-US" sz="2400" dirty="0"/>
              <a:t>Schedules in which transactions read values only after all transactions whose changes they are going to read commit are called </a:t>
            </a:r>
            <a:r>
              <a:rPr lang="en-US" sz="2400" dirty="0" err="1"/>
              <a:t>cascadeless</a:t>
            </a:r>
            <a:r>
              <a:rPr lang="en-US" sz="2400" dirty="0"/>
              <a:t> schedules. Avoids that a single transaction abort leads to a series of transaction rollbacks. A strategy to prevent cascading aborts is to disallow a transaction from reading uncommitted changes from another transaction in the same </a:t>
            </a:r>
            <a:r>
              <a:rPr lang="en-US" sz="2400" dirty="0" err="1"/>
              <a:t>schedule.In</a:t>
            </a:r>
            <a:r>
              <a:rPr lang="en-US" sz="2400" dirty="0"/>
              <a:t> other words, if some transaction </a:t>
            </a:r>
            <a:r>
              <a:rPr lang="en-US" sz="2400" dirty="0" err="1"/>
              <a:t>T</a:t>
            </a:r>
            <a:r>
              <a:rPr lang="en-US" sz="2400" baseline="-25000" dirty="0" err="1"/>
              <a:t>j</a:t>
            </a:r>
            <a:r>
              <a:rPr lang="en-US" sz="2400" dirty="0"/>
              <a:t> wants to read value updated or written by some other transaction T</a:t>
            </a:r>
            <a:r>
              <a:rPr lang="en-US" sz="2400" baseline="-25000" dirty="0"/>
              <a:t>i</a:t>
            </a:r>
            <a:r>
              <a:rPr lang="en-US" sz="2400" dirty="0"/>
              <a:t>, then the commit of </a:t>
            </a:r>
            <a:r>
              <a:rPr lang="en-US" sz="2400" dirty="0" err="1"/>
              <a:t>T</a:t>
            </a:r>
            <a:r>
              <a:rPr lang="en-US" sz="2400" baseline="-25000" dirty="0" err="1"/>
              <a:t>j</a:t>
            </a:r>
            <a:r>
              <a:rPr lang="en-US" sz="2400" dirty="0"/>
              <a:t> must read it after the commit of T</a:t>
            </a:r>
            <a:r>
              <a:rPr lang="en-US" sz="2400" baseline="-25000" dirty="0"/>
              <a:t>i</a:t>
            </a:r>
            <a:r>
              <a:rPr lang="en-US" sz="2400" dirty="0"/>
              <a:t>.</a:t>
            </a:r>
          </a:p>
        </p:txBody>
      </p:sp>
    </p:spTree>
    <p:extLst>
      <p:ext uri="{BB962C8B-B14F-4D97-AF65-F5344CB8AC3E}">
        <p14:creationId xmlns:p14="http://schemas.microsoft.com/office/powerpoint/2010/main" val="3018362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pPr fontAlgn="base"/>
            <a:r>
              <a:rPr lang="en-US" sz="2400" b="1" dirty="0"/>
              <a:t>Example:</a:t>
            </a:r>
            <a:r>
              <a:rPr lang="en-US" sz="2400" dirty="0"/>
              <a:t> Consider the following schedule involving two transactions T</a:t>
            </a:r>
            <a:r>
              <a:rPr lang="en-US" sz="2400" baseline="-25000" dirty="0"/>
              <a:t>1</a:t>
            </a:r>
            <a:r>
              <a:rPr lang="en-US" sz="2400" dirty="0"/>
              <a:t> and T</a:t>
            </a:r>
            <a:r>
              <a:rPr lang="en-US" sz="2400" baseline="-25000" dirty="0"/>
              <a:t>2</a:t>
            </a:r>
            <a:r>
              <a:rPr lang="en-US" sz="2400" dirty="0" smtClean="0"/>
              <a:t>.</a:t>
            </a:r>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r>
              <a:rPr lang="en-US" sz="2400" dirty="0"/>
              <a:t>This schedule is </a:t>
            </a:r>
            <a:r>
              <a:rPr lang="en-US" sz="2400" dirty="0" err="1"/>
              <a:t>cascadeless</a:t>
            </a:r>
            <a:r>
              <a:rPr lang="en-US" sz="2400" dirty="0"/>
              <a:t>. Since the updated value of </a:t>
            </a:r>
            <a:r>
              <a:rPr lang="en-US" sz="2400" b="1" dirty="0"/>
              <a:t>A</a:t>
            </a:r>
            <a:r>
              <a:rPr lang="en-US" sz="2400" dirty="0"/>
              <a:t> is read by T</a:t>
            </a:r>
            <a:r>
              <a:rPr lang="en-US" sz="2400" baseline="-25000" dirty="0"/>
              <a:t>2</a:t>
            </a:r>
            <a:r>
              <a:rPr lang="en-US" sz="2400" dirty="0"/>
              <a:t> only after the updating transaction i.e. T</a:t>
            </a:r>
            <a:r>
              <a:rPr lang="en-US" sz="2400" baseline="-25000" dirty="0"/>
              <a:t>1</a:t>
            </a:r>
            <a:r>
              <a:rPr lang="en-US" sz="2400" dirty="0"/>
              <a:t> commits.</a:t>
            </a:r>
          </a:p>
        </p:txBody>
      </p:sp>
      <p:graphicFrame>
        <p:nvGraphicFramePr>
          <p:cNvPr id="2" name="Table 1"/>
          <p:cNvGraphicFramePr>
            <a:graphicFrameLocks noGrp="1"/>
          </p:cNvGraphicFramePr>
          <p:nvPr>
            <p:extLst>
              <p:ext uri="{D42A27DB-BD31-4B8C-83A1-F6EECF244321}">
                <p14:modId xmlns:p14="http://schemas.microsoft.com/office/powerpoint/2010/main" val="3748598650"/>
              </p:ext>
            </p:extLst>
          </p:nvPr>
        </p:nvGraphicFramePr>
        <p:xfrm>
          <a:off x="2362200" y="1143000"/>
          <a:ext cx="3124200" cy="2625636"/>
        </p:xfrm>
        <a:graphic>
          <a:graphicData uri="http://schemas.openxmlformats.org/drawingml/2006/table">
            <a:tbl>
              <a:tblPr firstRow="1" bandRow="1">
                <a:tableStyleId>{5C22544A-7EE6-4342-B048-85BDC9FD1C3A}</a:tableStyleId>
              </a:tblPr>
              <a:tblGrid>
                <a:gridCol w="1562100"/>
                <a:gridCol w="1562100"/>
              </a:tblGrid>
              <a:tr h="366486">
                <a:tc>
                  <a:txBody>
                    <a:bodyPr/>
                    <a:lstStyle/>
                    <a:p>
                      <a:pPr algn="ctr" fontAlgn="base"/>
                      <a:r>
                        <a:rPr lang="en-US" b="1" cap="all" dirty="0">
                          <a:solidFill>
                            <a:srgbClr val="000000"/>
                          </a:solidFill>
                          <a:effectLst/>
                        </a:rPr>
                        <a:t>T</a:t>
                      </a:r>
                      <a:r>
                        <a:rPr lang="en-US" b="1" cap="all" baseline="-25000" dirty="0">
                          <a:solidFill>
                            <a:srgbClr val="000000"/>
                          </a:solidFill>
                          <a:effectLst/>
                        </a:rPr>
                        <a:t>1</a:t>
                      </a:r>
                      <a:endParaRPr lang="en-US" b="1" cap="all" dirty="0">
                        <a:solidFill>
                          <a:srgbClr val="000000"/>
                        </a:solidFill>
                        <a:effectLst/>
                      </a:endParaRPr>
                    </a:p>
                  </a:txBody>
                  <a:tcPr marL="76200" marR="76200" marT="76200" marB="76200" anchor="ctr"/>
                </a:tc>
                <a:tc>
                  <a:txBody>
                    <a:bodyPr/>
                    <a:lstStyle/>
                    <a:p>
                      <a:pPr algn="ctr" fontAlgn="base"/>
                      <a:r>
                        <a:rPr lang="en-US" b="1" cap="all" dirty="0">
                          <a:solidFill>
                            <a:srgbClr val="000000"/>
                          </a:solidFill>
                          <a:effectLst/>
                        </a:rPr>
                        <a:t>T</a:t>
                      </a:r>
                      <a:r>
                        <a:rPr lang="en-US" b="1" cap="all" baseline="-25000" dirty="0">
                          <a:solidFill>
                            <a:srgbClr val="000000"/>
                          </a:solidFill>
                          <a:effectLst/>
                        </a:rPr>
                        <a:t>2</a:t>
                      </a:r>
                      <a:endParaRPr lang="en-US" b="1" cap="all" dirty="0">
                        <a:solidFill>
                          <a:srgbClr val="000000"/>
                        </a:solidFill>
                        <a:effectLst/>
                      </a:endParaRPr>
                    </a:p>
                  </a:txBody>
                  <a:tcPr marL="76200" marR="76200" marT="76200" marB="76200" anchor="ctr"/>
                </a:tc>
              </a:tr>
              <a:tr h="366486">
                <a:tc>
                  <a:txBody>
                    <a:bodyPr/>
                    <a:lstStyle/>
                    <a:p>
                      <a:r>
                        <a:rPr kumimoji="0" lang="en-US" b="0" i="0" kern="1200" dirty="0" smtClean="0">
                          <a:solidFill>
                            <a:schemeClr val="dk1"/>
                          </a:solidFill>
                          <a:effectLst/>
                          <a:latin typeface="+mn-lt"/>
                          <a:ea typeface="+mn-ea"/>
                          <a:cs typeface="+mn-cs"/>
                        </a:rPr>
                        <a:t>R(A)</a:t>
                      </a:r>
                      <a:endParaRPr lang="en-US" dirty="0"/>
                    </a:p>
                  </a:txBody>
                  <a:tcPr/>
                </a:tc>
                <a:tc>
                  <a:txBody>
                    <a:bodyPr/>
                    <a:lstStyle/>
                    <a:p>
                      <a:endParaRPr lang="en-US"/>
                    </a:p>
                  </a:txBody>
                  <a:tcPr/>
                </a:tc>
              </a:tr>
              <a:tr h="366486">
                <a:tc>
                  <a:txBody>
                    <a:bodyPr/>
                    <a:lstStyle/>
                    <a:p>
                      <a:r>
                        <a:rPr kumimoji="0" lang="en-US" b="0" i="0" kern="1200" dirty="0" smtClean="0">
                          <a:solidFill>
                            <a:schemeClr val="dk1"/>
                          </a:solidFill>
                          <a:effectLst/>
                          <a:latin typeface="+mn-lt"/>
                          <a:ea typeface="+mn-ea"/>
                          <a:cs typeface="+mn-cs"/>
                        </a:rPr>
                        <a:t>W(A)</a:t>
                      </a:r>
                      <a:endParaRPr lang="en-US" dirty="0"/>
                    </a:p>
                  </a:txBody>
                  <a:tcPr/>
                </a:tc>
                <a:tc>
                  <a:txBody>
                    <a:bodyPr/>
                    <a:lstStyle/>
                    <a:p>
                      <a:endParaRPr lang="en-US"/>
                    </a:p>
                  </a:txBody>
                  <a:tcPr/>
                </a:tc>
              </a:tr>
              <a:tr h="366486">
                <a:tc>
                  <a:txBody>
                    <a:bodyPr/>
                    <a:lstStyle/>
                    <a:p>
                      <a:endParaRPr lang="en-US"/>
                    </a:p>
                  </a:txBody>
                  <a:tcPr/>
                </a:tc>
                <a:tc>
                  <a:txBody>
                    <a:bodyPr/>
                    <a:lstStyle/>
                    <a:p>
                      <a:r>
                        <a:rPr kumimoji="0" lang="en-US" b="0" i="0" kern="1200" dirty="0" smtClean="0">
                          <a:solidFill>
                            <a:schemeClr val="dk1"/>
                          </a:solidFill>
                          <a:effectLst/>
                          <a:latin typeface="+mn-lt"/>
                          <a:ea typeface="+mn-ea"/>
                          <a:cs typeface="+mn-cs"/>
                        </a:rPr>
                        <a:t>W(A)</a:t>
                      </a:r>
                      <a:endParaRPr lang="en-US" dirty="0"/>
                    </a:p>
                  </a:txBody>
                  <a:tcPr/>
                </a:tc>
              </a:tr>
              <a:tr h="366486">
                <a:tc>
                  <a:txBody>
                    <a:bodyPr/>
                    <a:lstStyle/>
                    <a:p>
                      <a:r>
                        <a:rPr kumimoji="0" lang="en-US" b="0" i="0" kern="1200" dirty="0" smtClean="0">
                          <a:solidFill>
                            <a:schemeClr val="dk1"/>
                          </a:solidFill>
                          <a:effectLst/>
                          <a:latin typeface="+mn-lt"/>
                          <a:ea typeface="+mn-ea"/>
                          <a:cs typeface="+mn-cs"/>
                        </a:rPr>
                        <a:t>commit</a:t>
                      </a:r>
                      <a:endParaRPr lang="en-US" dirty="0"/>
                    </a:p>
                  </a:txBody>
                  <a:tcPr/>
                </a:tc>
                <a:tc>
                  <a:txBody>
                    <a:bodyPr/>
                    <a:lstStyle/>
                    <a:p>
                      <a:endParaRPr lang="en-US"/>
                    </a:p>
                  </a:txBody>
                  <a:tcPr/>
                </a:tc>
              </a:tr>
              <a:tr h="366486">
                <a:tc>
                  <a:txBody>
                    <a:bodyPr/>
                    <a:lstStyle/>
                    <a:p>
                      <a:endParaRPr lang="en-US"/>
                    </a:p>
                  </a:txBody>
                  <a:tcPr/>
                </a:tc>
                <a:tc>
                  <a:txBody>
                    <a:bodyPr/>
                    <a:lstStyle/>
                    <a:p>
                      <a:r>
                        <a:rPr kumimoji="0" lang="en-US" b="0" i="0" kern="1200" dirty="0" smtClean="0">
                          <a:solidFill>
                            <a:schemeClr val="dk1"/>
                          </a:solidFill>
                          <a:effectLst/>
                          <a:latin typeface="+mn-lt"/>
                          <a:ea typeface="+mn-ea"/>
                          <a:cs typeface="+mn-cs"/>
                        </a:rPr>
                        <a:t>R(A)</a:t>
                      </a:r>
                      <a:endParaRPr lang="en-US" dirty="0"/>
                    </a:p>
                  </a:txBody>
                  <a:tcPr/>
                </a:tc>
              </a:tr>
              <a:tr h="366486">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b="0" i="0" kern="1200" dirty="0" smtClean="0">
                          <a:solidFill>
                            <a:schemeClr val="dk1"/>
                          </a:solidFill>
                          <a:effectLst/>
                          <a:latin typeface="+mn-lt"/>
                          <a:ea typeface="+mn-ea"/>
                          <a:cs typeface="+mn-cs"/>
                        </a:rPr>
                        <a:t>commit</a:t>
                      </a:r>
                      <a:endParaRPr lang="en-US" dirty="0"/>
                    </a:p>
                  </a:txBody>
                  <a:tcPr/>
                </a:tc>
              </a:tr>
            </a:tbl>
          </a:graphicData>
        </a:graphic>
      </p:graphicFrame>
    </p:spTree>
    <p:extLst>
      <p:ext uri="{BB962C8B-B14F-4D97-AF65-F5344CB8AC3E}">
        <p14:creationId xmlns:p14="http://schemas.microsoft.com/office/powerpoint/2010/main" val="20471475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pPr fontAlgn="base"/>
            <a:r>
              <a:rPr lang="en-US" sz="2400" b="1" dirty="0"/>
              <a:t>Example:</a:t>
            </a:r>
            <a:r>
              <a:rPr lang="en-US" sz="2400" dirty="0"/>
              <a:t> Consider the following schedule involving two transactions T</a:t>
            </a:r>
            <a:r>
              <a:rPr lang="en-US" sz="2400" baseline="-25000" dirty="0"/>
              <a:t>1</a:t>
            </a:r>
            <a:r>
              <a:rPr lang="en-US" sz="2400" dirty="0"/>
              <a:t> and T</a:t>
            </a:r>
            <a:r>
              <a:rPr lang="en-US" sz="2400" baseline="-25000" dirty="0"/>
              <a:t>2</a:t>
            </a:r>
            <a:r>
              <a:rPr lang="en-US" sz="2400" dirty="0" smtClean="0"/>
              <a:t>.</a:t>
            </a:r>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r>
              <a:rPr lang="en-US" sz="2400" dirty="0"/>
              <a:t>It is a recoverable schedule but it does not avoid cascading aborts. It can be seen that if T</a:t>
            </a:r>
            <a:r>
              <a:rPr lang="en-US" sz="2400" baseline="-25000" dirty="0"/>
              <a:t>1</a:t>
            </a:r>
            <a:r>
              <a:rPr lang="en-US" sz="2400" dirty="0"/>
              <a:t> aborts, T</a:t>
            </a:r>
            <a:r>
              <a:rPr lang="en-US" sz="2400" baseline="-25000" dirty="0"/>
              <a:t>2</a:t>
            </a:r>
            <a:r>
              <a:rPr lang="en-US" sz="2400" dirty="0"/>
              <a:t> will have to be aborted too in order to maintain the correctness of the schedule as T</a:t>
            </a:r>
            <a:r>
              <a:rPr lang="en-US" sz="2400" baseline="-25000" dirty="0"/>
              <a:t>2</a:t>
            </a:r>
            <a:r>
              <a:rPr lang="en-US" sz="2400" dirty="0"/>
              <a:t> has already read the uncommitted value written by T</a:t>
            </a:r>
            <a:r>
              <a:rPr lang="en-US" sz="2400" baseline="-25000" dirty="0"/>
              <a:t>1</a:t>
            </a:r>
            <a:r>
              <a:rPr lang="en-US" sz="2400" dirty="0"/>
              <a:t>.</a:t>
            </a:r>
          </a:p>
          <a:p>
            <a:pPr marL="0" indent="0">
              <a:buNone/>
            </a:pP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1717582634"/>
              </p:ext>
            </p:extLst>
          </p:nvPr>
        </p:nvGraphicFramePr>
        <p:xfrm>
          <a:off x="2362200" y="1143000"/>
          <a:ext cx="3124200" cy="2625636"/>
        </p:xfrm>
        <a:graphic>
          <a:graphicData uri="http://schemas.openxmlformats.org/drawingml/2006/table">
            <a:tbl>
              <a:tblPr firstRow="1" bandRow="1">
                <a:tableStyleId>{5C22544A-7EE6-4342-B048-85BDC9FD1C3A}</a:tableStyleId>
              </a:tblPr>
              <a:tblGrid>
                <a:gridCol w="1562100"/>
                <a:gridCol w="1562100"/>
              </a:tblGrid>
              <a:tr h="366486">
                <a:tc>
                  <a:txBody>
                    <a:bodyPr/>
                    <a:lstStyle/>
                    <a:p>
                      <a:pPr algn="ctr" fontAlgn="base"/>
                      <a:r>
                        <a:rPr lang="en-US" b="1" cap="all" dirty="0">
                          <a:solidFill>
                            <a:srgbClr val="000000"/>
                          </a:solidFill>
                          <a:effectLst/>
                        </a:rPr>
                        <a:t>T</a:t>
                      </a:r>
                      <a:r>
                        <a:rPr lang="en-US" b="1" cap="all" baseline="-25000" dirty="0">
                          <a:solidFill>
                            <a:srgbClr val="000000"/>
                          </a:solidFill>
                          <a:effectLst/>
                        </a:rPr>
                        <a:t>1</a:t>
                      </a:r>
                      <a:endParaRPr lang="en-US" b="1" cap="all" dirty="0">
                        <a:solidFill>
                          <a:srgbClr val="000000"/>
                        </a:solidFill>
                        <a:effectLst/>
                      </a:endParaRPr>
                    </a:p>
                  </a:txBody>
                  <a:tcPr marL="76200" marR="76200" marT="76200" marB="76200" anchor="ctr"/>
                </a:tc>
                <a:tc>
                  <a:txBody>
                    <a:bodyPr/>
                    <a:lstStyle/>
                    <a:p>
                      <a:pPr algn="ctr" fontAlgn="base"/>
                      <a:r>
                        <a:rPr lang="en-US" b="1" cap="all" dirty="0">
                          <a:solidFill>
                            <a:srgbClr val="000000"/>
                          </a:solidFill>
                          <a:effectLst/>
                        </a:rPr>
                        <a:t>T</a:t>
                      </a:r>
                      <a:r>
                        <a:rPr lang="en-US" b="1" cap="all" baseline="-25000" dirty="0">
                          <a:solidFill>
                            <a:srgbClr val="000000"/>
                          </a:solidFill>
                          <a:effectLst/>
                        </a:rPr>
                        <a:t>2</a:t>
                      </a:r>
                      <a:endParaRPr lang="en-US" b="1" cap="all" dirty="0">
                        <a:solidFill>
                          <a:srgbClr val="000000"/>
                        </a:solidFill>
                        <a:effectLst/>
                      </a:endParaRPr>
                    </a:p>
                  </a:txBody>
                  <a:tcPr marL="76200" marR="76200" marT="76200" marB="76200" anchor="ctr"/>
                </a:tc>
              </a:tr>
              <a:tr h="366486">
                <a:tc>
                  <a:txBody>
                    <a:bodyPr/>
                    <a:lstStyle/>
                    <a:p>
                      <a:r>
                        <a:rPr kumimoji="0" lang="en-US" b="0" i="0" kern="1200" dirty="0" smtClean="0">
                          <a:solidFill>
                            <a:schemeClr val="dk1"/>
                          </a:solidFill>
                          <a:effectLst/>
                          <a:latin typeface="+mn-lt"/>
                          <a:ea typeface="+mn-ea"/>
                          <a:cs typeface="+mn-cs"/>
                        </a:rPr>
                        <a:t>R(A)</a:t>
                      </a:r>
                      <a:endParaRPr lang="en-US" dirty="0"/>
                    </a:p>
                  </a:txBody>
                  <a:tcPr/>
                </a:tc>
                <a:tc>
                  <a:txBody>
                    <a:bodyPr/>
                    <a:lstStyle/>
                    <a:p>
                      <a:endParaRPr lang="en-US"/>
                    </a:p>
                  </a:txBody>
                  <a:tcPr/>
                </a:tc>
              </a:tr>
              <a:tr h="366486">
                <a:tc>
                  <a:txBody>
                    <a:bodyPr/>
                    <a:lstStyle/>
                    <a:p>
                      <a:r>
                        <a:rPr kumimoji="0" lang="en-US" b="0" i="0" kern="1200" dirty="0" smtClean="0">
                          <a:solidFill>
                            <a:schemeClr val="dk1"/>
                          </a:solidFill>
                          <a:effectLst/>
                          <a:latin typeface="+mn-lt"/>
                          <a:ea typeface="+mn-ea"/>
                          <a:cs typeface="+mn-cs"/>
                        </a:rPr>
                        <a:t>W(A)</a:t>
                      </a:r>
                      <a:endParaRPr lang="en-US" dirty="0"/>
                    </a:p>
                  </a:txBody>
                  <a:tcPr/>
                </a:tc>
                <a:tc>
                  <a:txBody>
                    <a:bodyPr/>
                    <a:lstStyle/>
                    <a:p>
                      <a:endParaRPr lang="en-US"/>
                    </a:p>
                  </a:txBody>
                  <a:tcPr/>
                </a:tc>
              </a:tr>
              <a:tr h="366486">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b="0" i="0" kern="1200" dirty="0" smtClean="0">
                          <a:solidFill>
                            <a:schemeClr val="dk1"/>
                          </a:solidFill>
                          <a:effectLst/>
                          <a:latin typeface="+mn-lt"/>
                          <a:ea typeface="+mn-ea"/>
                          <a:cs typeface="+mn-cs"/>
                        </a:rPr>
                        <a:t>R(A)</a:t>
                      </a:r>
                      <a:endParaRPr lang="en-US" dirty="0" smtClean="0"/>
                    </a:p>
                  </a:txBody>
                  <a:tcPr/>
                </a:tc>
              </a:tr>
              <a:tr h="366486">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b="0" i="0" kern="1200" dirty="0" smtClean="0">
                          <a:solidFill>
                            <a:schemeClr val="dk1"/>
                          </a:solidFill>
                          <a:effectLst/>
                          <a:latin typeface="+mn-lt"/>
                          <a:ea typeface="+mn-ea"/>
                          <a:cs typeface="+mn-cs"/>
                        </a:rPr>
                        <a:t>W(A)</a:t>
                      </a:r>
                      <a:endParaRPr lang="en-US" dirty="0"/>
                    </a:p>
                  </a:txBody>
                  <a:tcPr/>
                </a:tc>
              </a:tr>
              <a:tr h="366486">
                <a:tc>
                  <a:txBody>
                    <a:bodyPr/>
                    <a:lstStyle/>
                    <a:p>
                      <a:r>
                        <a:rPr kumimoji="0" lang="en-US" b="0" i="0" kern="1200" dirty="0" smtClean="0">
                          <a:solidFill>
                            <a:schemeClr val="dk1"/>
                          </a:solidFill>
                          <a:effectLst/>
                          <a:latin typeface="+mn-lt"/>
                          <a:ea typeface="+mn-ea"/>
                          <a:cs typeface="+mn-cs"/>
                        </a:rPr>
                        <a:t>abort</a:t>
                      </a:r>
                      <a:endParaRPr lang="en-US" dirty="0"/>
                    </a:p>
                  </a:txBody>
                  <a:tcPr/>
                </a:tc>
                <a:tc>
                  <a:txBody>
                    <a:bodyPr/>
                    <a:lstStyle/>
                    <a:p>
                      <a:endParaRPr lang="en-US" dirty="0"/>
                    </a:p>
                  </a:txBody>
                  <a:tcPr/>
                </a:tc>
              </a:tr>
              <a:tr h="366486">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b="0" i="0" kern="1200" dirty="0" smtClean="0">
                          <a:solidFill>
                            <a:schemeClr val="dk1"/>
                          </a:solidFill>
                          <a:effectLst/>
                          <a:latin typeface="+mn-lt"/>
                          <a:ea typeface="+mn-ea"/>
                          <a:cs typeface="+mn-cs"/>
                        </a:rPr>
                        <a:t>abort</a:t>
                      </a:r>
                      <a:endParaRPr lang="en-US" dirty="0"/>
                    </a:p>
                  </a:txBody>
                  <a:tcPr/>
                </a:tc>
              </a:tr>
            </a:tbl>
          </a:graphicData>
        </a:graphic>
      </p:graphicFrame>
    </p:spTree>
    <p:extLst>
      <p:ext uri="{BB962C8B-B14F-4D97-AF65-F5344CB8AC3E}">
        <p14:creationId xmlns:p14="http://schemas.microsoft.com/office/powerpoint/2010/main" val="1345440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457200" y="381000"/>
            <a:ext cx="8305800" cy="61722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pPr fontAlgn="base"/>
            <a:r>
              <a:rPr lang="en-US" sz="2400" b="1" u="sng" dirty="0" err="1" smtClean="0">
                <a:solidFill>
                  <a:srgbClr val="FFFF00"/>
                </a:solidFill>
              </a:rPr>
              <a:t>c.Strict</a:t>
            </a:r>
            <a:r>
              <a:rPr lang="en-US" sz="2400" b="1" u="sng" dirty="0" smtClean="0">
                <a:solidFill>
                  <a:srgbClr val="FFFF00"/>
                </a:solidFill>
              </a:rPr>
              <a:t> </a:t>
            </a:r>
            <a:r>
              <a:rPr lang="en-US" sz="2400" b="1" u="sng" dirty="0">
                <a:solidFill>
                  <a:srgbClr val="FFFF00"/>
                </a:solidFill>
              </a:rPr>
              <a:t>Schedule:</a:t>
            </a:r>
            <a:r>
              <a:rPr lang="en-US" sz="2400" u="sng" dirty="0">
                <a:solidFill>
                  <a:srgbClr val="FFFF00"/>
                </a:solidFill>
              </a:rPr>
              <a:t/>
            </a:r>
            <a:br>
              <a:rPr lang="en-US" sz="2400" u="sng" dirty="0">
                <a:solidFill>
                  <a:srgbClr val="FFFF00"/>
                </a:solidFill>
              </a:rPr>
            </a:br>
            <a:r>
              <a:rPr lang="en-US" sz="2400" dirty="0"/>
              <a:t>A schedule is strict if for any two transactions T</a:t>
            </a:r>
            <a:r>
              <a:rPr lang="en-US" sz="2400" baseline="-25000" dirty="0"/>
              <a:t>i</a:t>
            </a:r>
            <a:r>
              <a:rPr lang="en-US" sz="2400" dirty="0"/>
              <a:t>, </a:t>
            </a:r>
            <a:r>
              <a:rPr lang="en-US" sz="2400" dirty="0" err="1"/>
              <a:t>T</a:t>
            </a:r>
            <a:r>
              <a:rPr lang="en-US" sz="2400" baseline="-25000" dirty="0" err="1"/>
              <a:t>j</a:t>
            </a:r>
            <a:r>
              <a:rPr lang="en-US" sz="2400" dirty="0"/>
              <a:t>, if a write operation of T</a:t>
            </a:r>
            <a:r>
              <a:rPr lang="en-US" sz="2400" baseline="-25000" dirty="0"/>
              <a:t>i</a:t>
            </a:r>
            <a:r>
              <a:rPr lang="en-US" sz="2400" dirty="0"/>
              <a:t> precedes a conflicting operation of </a:t>
            </a:r>
            <a:r>
              <a:rPr lang="en-US" sz="2400" dirty="0" err="1"/>
              <a:t>T</a:t>
            </a:r>
            <a:r>
              <a:rPr lang="en-US" sz="2400" baseline="-25000" dirty="0" err="1"/>
              <a:t>j</a:t>
            </a:r>
            <a:r>
              <a:rPr lang="en-US" sz="2400" dirty="0"/>
              <a:t> (either read or write), then the commit or abort event of T</a:t>
            </a:r>
            <a:r>
              <a:rPr lang="en-US" sz="2400" baseline="-25000" dirty="0"/>
              <a:t>i</a:t>
            </a:r>
            <a:r>
              <a:rPr lang="en-US" sz="2400" dirty="0"/>
              <a:t> also precedes that conflicting operation of </a:t>
            </a:r>
            <a:r>
              <a:rPr lang="en-US" sz="2400" dirty="0" err="1"/>
              <a:t>T</a:t>
            </a:r>
            <a:r>
              <a:rPr lang="en-US" sz="2400" baseline="-25000" dirty="0" err="1"/>
              <a:t>j</a:t>
            </a:r>
            <a:r>
              <a:rPr lang="en-US" sz="2400" dirty="0"/>
              <a:t>.</a:t>
            </a:r>
            <a:br>
              <a:rPr lang="en-US" sz="2400" dirty="0"/>
            </a:br>
            <a:r>
              <a:rPr lang="en-US" sz="2400" dirty="0"/>
              <a:t>In other words, </a:t>
            </a:r>
            <a:r>
              <a:rPr lang="en-US" sz="2400" dirty="0" err="1"/>
              <a:t>T</a:t>
            </a:r>
            <a:r>
              <a:rPr lang="en-US" sz="2400" baseline="-25000" dirty="0" err="1"/>
              <a:t>j</a:t>
            </a:r>
            <a:r>
              <a:rPr lang="en-US" sz="2400" dirty="0"/>
              <a:t> can read or write updated or written value of T</a:t>
            </a:r>
            <a:r>
              <a:rPr lang="en-US" sz="2400" baseline="-25000" dirty="0"/>
              <a:t>i</a:t>
            </a:r>
            <a:r>
              <a:rPr lang="en-US" sz="2400" dirty="0"/>
              <a:t> only after T</a:t>
            </a:r>
            <a:r>
              <a:rPr lang="en-US" sz="2400" baseline="-25000" dirty="0"/>
              <a:t>i</a:t>
            </a:r>
            <a:r>
              <a:rPr lang="en-US" sz="2400" dirty="0"/>
              <a:t> commits/aborts</a:t>
            </a:r>
            <a:r>
              <a:rPr lang="en-US" sz="2400" dirty="0" smtClean="0"/>
              <a:t>.</a:t>
            </a:r>
          </a:p>
          <a:p>
            <a:pPr fontAlgn="base"/>
            <a:r>
              <a:rPr lang="en-US" sz="2400" b="1" dirty="0"/>
              <a:t>Example:</a:t>
            </a:r>
            <a:r>
              <a:rPr lang="en-US" sz="2400" dirty="0"/>
              <a:t> Consider the following schedule involving two transactions T</a:t>
            </a:r>
            <a:r>
              <a:rPr lang="en-US" sz="2400" baseline="-25000" dirty="0"/>
              <a:t>1</a:t>
            </a:r>
            <a:r>
              <a:rPr lang="en-US" sz="2400" dirty="0"/>
              <a:t> and T</a:t>
            </a:r>
            <a:r>
              <a:rPr lang="en-US" sz="2400" baseline="-25000" dirty="0"/>
              <a:t>2</a:t>
            </a:r>
            <a:r>
              <a:rPr lang="en-US" sz="2400" dirty="0" smtClean="0"/>
              <a:t>.</a:t>
            </a:r>
            <a:r>
              <a:rPr lang="en-US" sz="2400" dirty="0"/>
              <a:t> </a:t>
            </a:r>
            <a:endParaRPr lang="en-US" sz="2400" dirty="0" smtClean="0"/>
          </a:p>
          <a:p>
            <a:pPr fontAlgn="base"/>
            <a:endParaRPr lang="en-US" sz="2400" dirty="0"/>
          </a:p>
          <a:p>
            <a:pPr fontAlgn="base"/>
            <a:endParaRPr lang="en-US" sz="2400" dirty="0" smtClean="0"/>
          </a:p>
          <a:p>
            <a:pPr fontAlgn="base"/>
            <a:endParaRPr lang="en-US" sz="2400" dirty="0"/>
          </a:p>
          <a:p>
            <a:pPr fontAlgn="base"/>
            <a:endParaRPr lang="en-US" sz="2400" dirty="0" smtClean="0"/>
          </a:p>
          <a:p>
            <a:pPr fontAlgn="base"/>
            <a:endParaRPr lang="en-US" sz="2400" dirty="0"/>
          </a:p>
          <a:p>
            <a:pPr fontAlgn="base"/>
            <a:endParaRPr lang="en-US" sz="2400" dirty="0" smtClean="0"/>
          </a:p>
          <a:p>
            <a:pPr fontAlgn="base"/>
            <a:r>
              <a:rPr lang="en-US" sz="2400" dirty="0" smtClean="0"/>
              <a:t>This </a:t>
            </a:r>
            <a:r>
              <a:rPr lang="en-US" sz="2400" dirty="0"/>
              <a:t>is a strict schedule since T</a:t>
            </a:r>
            <a:r>
              <a:rPr lang="en-US" sz="2400" baseline="-25000" dirty="0"/>
              <a:t>2</a:t>
            </a:r>
            <a:r>
              <a:rPr lang="en-US" sz="2400" dirty="0"/>
              <a:t> reads and writes A which is written by T</a:t>
            </a:r>
            <a:r>
              <a:rPr lang="en-US" sz="2400" baseline="-25000" dirty="0"/>
              <a:t>1</a:t>
            </a:r>
            <a:r>
              <a:rPr lang="en-US" sz="2400" dirty="0"/>
              <a:t> only after the commit of T</a:t>
            </a:r>
            <a:r>
              <a:rPr lang="en-US" sz="2400" baseline="-25000" dirty="0"/>
              <a:t>1</a:t>
            </a:r>
            <a:r>
              <a:rPr lang="en-US" sz="2400" dirty="0"/>
              <a:t>.</a:t>
            </a:r>
          </a:p>
        </p:txBody>
      </p:sp>
      <p:graphicFrame>
        <p:nvGraphicFramePr>
          <p:cNvPr id="2" name="Table 1"/>
          <p:cNvGraphicFramePr>
            <a:graphicFrameLocks noGrp="1"/>
          </p:cNvGraphicFramePr>
          <p:nvPr>
            <p:extLst>
              <p:ext uri="{D42A27DB-BD31-4B8C-83A1-F6EECF244321}">
                <p14:modId xmlns:p14="http://schemas.microsoft.com/office/powerpoint/2010/main" val="3655747642"/>
              </p:ext>
            </p:extLst>
          </p:nvPr>
        </p:nvGraphicFramePr>
        <p:xfrm>
          <a:off x="3962400" y="3276600"/>
          <a:ext cx="2286000" cy="2987040"/>
        </p:xfrm>
        <a:graphic>
          <a:graphicData uri="http://schemas.openxmlformats.org/drawingml/2006/table">
            <a:tbl>
              <a:tblPr firstRow="1" bandRow="1">
                <a:tableStyleId>{5C22544A-7EE6-4342-B048-85BDC9FD1C3A}</a:tableStyleId>
              </a:tblPr>
              <a:tblGrid>
                <a:gridCol w="1179271"/>
                <a:gridCol w="1106729"/>
              </a:tblGrid>
              <a:tr h="391886">
                <a:tc>
                  <a:txBody>
                    <a:bodyPr/>
                    <a:lstStyle/>
                    <a:p>
                      <a:pPr algn="ctr" fontAlgn="base"/>
                      <a:r>
                        <a:rPr lang="en-US" b="1" cap="all" dirty="0">
                          <a:solidFill>
                            <a:srgbClr val="000000"/>
                          </a:solidFill>
                          <a:effectLst/>
                        </a:rPr>
                        <a:t>T</a:t>
                      </a:r>
                      <a:r>
                        <a:rPr lang="en-US" b="1" cap="all" baseline="-25000" dirty="0">
                          <a:solidFill>
                            <a:srgbClr val="000000"/>
                          </a:solidFill>
                          <a:effectLst/>
                        </a:rPr>
                        <a:t>1</a:t>
                      </a:r>
                      <a:endParaRPr lang="en-US" b="1" cap="all" dirty="0">
                        <a:solidFill>
                          <a:srgbClr val="000000"/>
                        </a:solidFill>
                        <a:effectLst/>
                      </a:endParaRPr>
                    </a:p>
                  </a:txBody>
                  <a:tcPr marL="76200" marR="76200" marT="76200" marB="76200" anchor="ctr"/>
                </a:tc>
                <a:tc>
                  <a:txBody>
                    <a:bodyPr/>
                    <a:lstStyle/>
                    <a:p>
                      <a:pPr algn="ctr" fontAlgn="base"/>
                      <a:r>
                        <a:rPr lang="en-US" b="1" cap="all" dirty="0">
                          <a:solidFill>
                            <a:srgbClr val="000000"/>
                          </a:solidFill>
                          <a:effectLst/>
                        </a:rPr>
                        <a:t>T</a:t>
                      </a:r>
                      <a:r>
                        <a:rPr lang="en-US" b="1" cap="all" baseline="-25000" dirty="0">
                          <a:solidFill>
                            <a:srgbClr val="000000"/>
                          </a:solidFill>
                          <a:effectLst/>
                        </a:rPr>
                        <a:t>2</a:t>
                      </a:r>
                      <a:endParaRPr lang="en-US" b="1" cap="all" dirty="0">
                        <a:solidFill>
                          <a:srgbClr val="000000"/>
                        </a:solidFill>
                        <a:effectLst/>
                      </a:endParaRPr>
                    </a:p>
                  </a:txBody>
                  <a:tcPr marL="76200" marR="76200" marT="76200" marB="76200" anchor="ctr"/>
                </a:tc>
              </a:tr>
              <a:tr h="335902">
                <a:tc>
                  <a:txBody>
                    <a:bodyPr/>
                    <a:lstStyle/>
                    <a:p>
                      <a:r>
                        <a:rPr lang="en-IN" dirty="0" smtClean="0"/>
                        <a:t>R(A)</a:t>
                      </a:r>
                      <a:endParaRPr lang="en-US" dirty="0"/>
                    </a:p>
                  </a:txBody>
                  <a:tcPr/>
                </a:tc>
                <a:tc>
                  <a:txBody>
                    <a:bodyPr/>
                    <a:lstStyle/>
                    <a:p>
                      <a:endParaRPr lang="en-US"/>
                    </a:p>
                  </a:txBody>
                  <a:tcPr/>
                </a:tc>
              </a:tr>
              <a:tr h="335902">
                <a:tc>
                  <a:txBody>
                    <a:bodyPr/>
                    <a:lstStyle/>
                    <a:p>
                      <a:endParaRPr lang="en-US"/>
                    </a:p>
                  </a:txBody>
                  <a:tcPr/>
                </a:tc>
                <a:tc>
                  <a:txBody>
                    <a:bodyPr/>
                    <a:lstStyle/>
                    <a:p>
                      <a:r>
                        <a:rPr lang="en-IN" dirty="0" smtClean="0"/>
                        <a:t>R(A)</a:t>
                      </a:r>
                      <a:endParaRPr lang="en-US" dirty="0"/>
                    </a:p>
                  </a:txBody>
                  <a:tcPr/>
                </a:tc>
              </a:tr>
              <a:tr h="335902">
                <a:tc>
                  <a:txBody>
                    <a:bodyPr/>
                    <a:lstStyle/>
                    <a:p>
                      <a:r>
                        <a:rPr lang="en-IN" dirty="0" smtClean="0"/>
                        <a:t>W(A)</a:t>
                      </a:r>
                      <a:endParaRPr lang="en-US" dirty="0"/>
                    </a:p>
                  </a:txBody>
                  <a:tcPr/>
                </a:tc>
                <a:tc>
                  <a:txBody>
                    <a:bodyPr/>
                    <a:lstStyle/>
                    <a:p>
                      <a:endParaRPr lang="en-US" dirty="0"/>
                    </a:p>
                  </a:txBody>
                  <a:tcPr/>
                </a:tc>
              </a:tr>
              <a:tr h="335902">
                <a:tc>
                  <a:txBody>
                    <a:bodyPr/>
                    <a:lstStyle/>
                    <a:p>
                      <a:r>
                        <a:rPr lang="en-IN" dirty="0" smtClean="0"/>
                        <a:t>commit</a:t>
                      </a:r>
                      <a:endParaRPr lang="en-US" dirty="0"/>
                    </a:p>
                  </a:txBody>
                  <a:tcPr/>
                </a:tc>
                <a:tc>
                  <a:txBody>
                    <a:bodyPr/>
                    <a:lstStyle/>
                    <a:p>
                      <a:endParaRPr lang="en-US" dirty="0"/>
                    </a:p>
                  </a:txBody>
                  <a:tcPr/>
                </a:tc>
              </a:tr>
              <a:tr h="335902">
                <a:tc>
                  <a:txBody>
                    <a:bodyPr/>
                    <a:lstStyle/>
                    <a:p>
                      <a:endParaRPr lang="en-US"/>
                    </a:p>
                  </a:txBody>
                  <a:tcPr/>
                </a:tc>
                <a:tc>
                  <a:txBody>
                    <a:bodyPr/>
                    <a:lstStyle/>
                    <a:p>
                      <a:r>
                        <a:rPr lang="en-IN" dirty="0" smtClean="0"/>
                        <a:t>W(A)</a:t>
                      </a:r>
                      <a:endParaRPr lang="en-US" dirty="0"/>
                    </a:p>
                  </a:txBody>
                  <a:tcPr/>
                </a:tc>
              </a:tr>
              <a:tr h="335902">
                <a:tc>
                  <a:txBody>
                    <a:bodyPr/>
                    <a:lstStyle/>
                    <a:p>
                      <a:endParaRPr lang="en-US"/>
                    </a:p>
                  </a:txBody>
                  <a:tcPr/>
                </a:tc>
                <a:tc>
                  <a:txBody>
                    <a:bodyPr/>
                    <a:lstStyle/>
                    <a:p>
                      <a:r>
                        <a:rPr lang="en-IN" dirty="0" smtClean="0"/>
                        <a:t>R(A)</a:t>
                      </a:r>
                      <a:endParaRPr lang="en-US" dirty="0"/>
                    </a:p>
                  </a:txBody>
                  <a:tcPr/>
                </a:tc>
              </a:tr>
              <a:tr h="335902">
                <a:tc>
                  <a:txBody>
                    <a:bodyPr/>
                    <a:lstStyle/>
                    <a:p>
                      <a:endParaRPr lang="en-US"/>
                    </a:p>
                  </a:txBody>
                  <a:tcPr/>
                </a:tc>
                <a:tc>
                  <a:txBody>
                    <a:bodyPr/>
                    <a:lstStyle/>
                    <a:p>
                      <a:r>
                        <a:rPr lang="en-IN" dirty="0" smtClean="0"/>
                        <a:t>commit</a:t>
                      </a:r>
                      <a:endParaRPr lang="en-US" dirty="0"/>
                    </a:p>
                  </a:txBody>
                  <a:tcPr/>
                </a:tc>
              </a:tr>
            </a:tbl>
          </a:graphicData>
        </a:graphic>
      </p:graphicFrame>
    </p:spTree>
    <p:extLst>
      <p:ext uri="{BB962C8B-B14F-4D97-AF65-F5344CB8AC3E}">
        <p14:creationId xmlns:p14="http://schemas.microsoft.com/office/powerpoint/2010/main" val="32232415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pPr fontAlgn="base"/>
            <a:r>
              <a:rPr lang="en-US" sz="2400" b="1" u="sng" dirty="0" smtClean="0">
                <a:solidFill>
                  <a:srgbClr val="FFFF00"/>
                </a:solidFill>
              </a:rPr>
              <a:t>2.Non-Recoverable </a:t>
            </a:r>
            <a:r>
              <a:rPr lang="en-US" sz="2400" b="1" u="sng" dirty="0">
                <a:solidFill>
                  <a:srgbClr val="FFFF00"/>
                </a:solidFill>
              </a:rPr>
              <a:t>Schedule:</a:t>
            </a:r>
            <a:r>
              <a:rPr lang="en-US" sz="2400" u="sng" dirty="0">
                <a:solidFill>
                  <a:srgbClr val="FFFF00"/>
                </a:solidFill>
              </a:rPr>
              <a:t/>
            </a:r>
            <a:br>
              <a:rPr lang="en-US" sz="2400" u="sng" dirty="0">
                <a:solidFill>
                  <a:srgbClr val="FFFF00"/>
                </a:solidFill>
              </a:rPr>
            </a:br>
            <a:r>
              <a:rPr lang="en-US" sz="2400" b="1" dirty="0"/>
              <a:t>Example:</a:t>
            </a:r>
            <a:r>
              <a:rPr lang="en-US" sz="2400" dirty="0"/>
              <a:t> Consider the following schedule involving two transactions T</a:t>
            </a:r>
            <a:r>
              <a:rPr lang="en-US" sz="2400" baseline="-25000" dirty="0"/>
              <a:t>1</a:t>
            </a:r>
            <a:r>
              <a:rPr lang="en-US" sz="2400" dirty="0"/>
              <a:t> and T</a:t>
            </a:r>
            <a:r>
              <a:rPr lang="en-US" sz="2400" baseline="-25000" dirty="0"/>
              <a:t>2</a:t>
            </a:r>
            <a:r>
              <a:rPr lang="en-US" sz="2400" dirty="0" smtClean="0"/>
              <a:t>.</a:t>
            </a:r>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endParaRPr lang="en-IN" sz="2400" dirty="0"/>
          </a:p>
          <a:p>
            <a:pPr fontAlgn="base"/>
            <a:endParaRPr lang="en-IN" sz="2400" dirty="0" smtClean="0"/>
          </a:p>
          <a:p>
            <a:pPr fontAlgn="base"/>
            <a:r>
              <a:rPr lang="en-US" sz="2400" dirty="0"/>
              <a:t>T</a:t>
            </a:r>
            <a:r>
              <a:rPr lang="en-US" sz="2400" baseline="-25000" dirty="0"/>
              <a:t>2</a:t>
            </a:r>
            <a:r>
              <a:rPr lang="en-US" sz="2400" dirty="0"/>
              <a:t> read the value of A written by T</a:t>
            </a:r>
            <a:r>
              <a:rPr lang="en-US" sz="2400" baseline="-25000" dirty="0"/>
              <a:t>1</a:t>
            </a:r>
            <a:r>
              <a:rPr lang="en-US" sz="2400" dirty="0"/>
              <a:t>, and committed. T</a:t>
            </a:r>
            <a:r>
              <a:rPr lang="en-US" sz="2400" baseline="-25000" dirty="0"/>
              <a:t>1</a:t>
            </a:r>
            <a:r>
              <a:rPr lang="en-US" sz="2400" dirty="0"/>
              <a:t> later aborted, therefore the value read by T</a:t>
            </a:r>
            <a:r>
              <a:rPr lang="en-US" sz="2400" baseline="-25000" dirty="0"/>
              <a:t>2</a:t>
            </a:r>
            <a:r>
              <a:rPr lang="en-US" sz="2400" dirty="0"/>
              <a:t> is wrong, but since T</a:t>
            </a:r>
            <a:r>
              <a:rPr lang="en-US" sz="2400" baseline="-25000" dirty="0"/>
              <a:t>2</a:t>
            </a:r>
            <a:r>
              <a:rPr lang="en-US" sz="2400" dirty="0"/>
              <a:t> committed, this schedule is </a:t>
            </a:r>
            <a:r>
              <a:rPr lang="en-US" sz="2400" b="1" dirty="0"/>
              <a:t>non-recoverable</a:t>
            </a:r>
            <a:r>
              <a:rPr lang="en-US" sz="2400" dirty="0"/>
              <a:t>.</a:t>
            </a:r>
            <a:endParaRPr lang="en-IN" sz="2400" dirty="0"/>
          </a:p>
        </p:txBody>
      </p:sp>
      <p:graphicFrame>
        <p:nvGraphicFramePr>
          <p:cNvPr id="2" name="Table 1"/>
          <p:cNvGraphicFramePr>
            <a:graphicFrameLocks noGrp="1"/>
          </p:cNvGraphicFramePr>
          <p:nvPr>
            <p:extLst>
              <p:ext uri="{D42A27DB-BD31-4B8C-83A1-F6EECF244321}">
                <p14:modId xmlns:p14="http://schemas.microsoft.com/office/powerpoint/2010/main" val="3667069346"/>
              </p:ext>
            </p:extLst>
          </p:nvPr>
        </p:nvGraphicFramePr>
        <p:xfrm>
          <a:off x="2590800" y="1524000"/>
          <a:ext cx="2819400" cy="2625636"/>
        </p:xfrm>
        <a:graphic>
          <a:graphicData uri="http://schemas.openxmlformats.org/drawingml/2006/table">
            <a:tbl>
              <a:tblPr firstRow="1" bandRow="1">
                <a:tableStyleId>{5C22544A-7EE6-4342-B048-85BDC9FD1C3A}</a:tableStyleId>
              </a:tblPr>
              <a:tblGrid>
                <a:gridCol w="1409700"/>
                <a:gridCol w="1409700"/>
              </a:tblGrid>
              <a:tr h="366486">
                <a:tc>
                  <a:txBody>
                    <a:bodyPr/>
                    <a:lstStyle/>
                    <a:p>
                      <a:pPr algn="ctr" fontAlgn="base"/>
                      <a:r>
                        <a:rPr lang="en-US" b="1" cap="all" dirty="0">
                          <a:solidFill>
                            <a:srgbClr val="000000"/>
                          </a:solidFill>
                          <a:effectLst/>
                        </a:rPr>
                        <a:t>T</a:t>
                      </a:r>
                      <a:r>
                        <a:rPr lang="en-US" b="1" cap="all" baseline="-25000" dirty="0">
                          <a:solidFill>
                            <a:srgbClr val="000000"/>
                          </a:solidFill>
                          <a:effectLst/>
                        </a:rPr>
                        <a:t>1</a:t>
                      </a:r>
                      <a:endParaRPr lang="en-US" b="1" cap="all" dirty="0">
                        <a:solidFill>
                          <a:srgbClr val="000000"/>
                        </a:solidFill>
                        <a:effectLst/>
                      </a:endParaRPr>
                    </a:p>
                  </a:txBody>
                  <a:tcPr marL="76200" marR="76200" marT="76200" marB="76200" anchor="ctr"/>
                </a:tc>
                <a:tc>
                  <a:txBody>
                    <a:bodyPr/>
                    <a:lstStyle/>
                    <a:p>
                      <a:pPr algn="ctr" fontAlgn="base"/>
                      <a:r>
                        <a:rPr lang="en-US" b="1" cap="all" dirty="0">
                          <a:solidFill>
                            <a:srgbClr val="000000"/>
                          </a:solidFill>
                          <a:effectLst/>
                        </a:rPr>
                        <a:t>T</a:t>
                      </a:r>
                      <a:r>
                        <a:rPr lang="en-US" b="1" cap="all" baseline="-25000" dirty="0">
                          <a:solidFill>
                            <a:srgbClr val="000000"/>
                          </a:solidFill>
                          <a:effectLst/>
                        </a:rPr>
                        <a:t>2</a:t>
                      </a:r>
                      <a:endParaRPr lang="en-US" b="1" cap="all" dirty="0">
                        <a:solidFill>
                          <a:srgbClr val="000000"/>
                        </a:solidFill>
                        <a:effectLst/>
                      </a:endParaRPr>
                    </a:p>
                  </a:txBody>
                  <a:tcPr marL="76200" marR="76200" marT="76200" marB="76200" anchor="ctr"/>
                </a:tc>
              </a:tr>
              <a:tr h="366486">
                <a:tc>
                  <a:txBody>
                    <a:bodyPr/>
                    <a:lstStyle/>
                    <a:p>
                      <a:r>
                        <a:rPr lang="en-IN" dirty="0" smtClean="0"/>
                        <a:t>R(A)</a:t>
                      </a:r>
                      <a:endParaRPr lang="en-US" dirty="0"/>
                    </a:p>
                  </a:txBody>
                  <a:tcPr/>
                </a:tc>
                <a:tc>
                  <a:txBody>
                    <a:bodyPr/>
                    <a:lstStyle/>
                    <a:p>
                      <a:endParaRPr lang="en-US"/>
                    </a:p>
                  </a:txBody>
                  <a:tcPr/>
                </a:tc>
              </a:tr>
              <a:tr h="366486">
                <a:tc>
                  <a:txBody>
                    <a:bodyPr/>
                    <a:lstStyle/>
                    <a:p>
                      <a:r>
                        <a:rPr lang="en-IN" dirty="0" smtClean="0"/>
                        <a:t>W(A)</a:t>
                      </a:r>
                      <a:endParaRPr lang="en-US" dirty="0"/>
                    </a:p>
                  </a:txBody>
                  <a:tcPr/>
                </a:tc>
                <a:tc>
                  <a:txBody>
                    <a:bodyPr/>
                    <a:lstStyle/>
                    <a:p>
                      <a:endParaRPr lang="en-US"/>
                    </a:p>
                  </a:txBody>
                  <a:tcPr/>
                </a:tc>
              </a:tr>
              <a:tr h="366486">
                <a:tc>
                  <a:txBody>
                    <a:bodyPr/>
                    <a:lstStyle/>
                    <a:p>
                      <a:endParaRPr lang="en-US"/>
                    </a:p>
                  </a:txBody>
                  <a:tcPr/>
                </a:tc>
                <a:tc>
                  <a:txBody>
                    <a:bodyPr/>
                    <a:lstStyle/>
                    <a:p>
                      <a:r>
                        <a:rPr lang="en-IN" dirty="0" smtClean="0"/>
                        <a:t>W(A)</a:t>
                      </a:r>
                      <a:endParaRPr lang="en-US" dirty="0"/>
                    </a:p>
                  </a:txBody>
                  <a:tcPr/>
                </a:tc>
              </a:tr>
              <a:tr h="366486">
                <a:tc>
                  <a:txBody>
                    <a:bodyPr/>
                    <a:lstStyle/>
                    <a:p>
                      <a:endParaRPr lang="en-US"/>
                    </a:p>
                  </a:txBody>
                  <a:tcPr/>
                </a:tc>
                <a:tc>
                  <a:txBody>
                    <a:bodyPr/>
                    <a:lstStyle/>
                    <a:p>
                      <a:r>
                        <a:rPr lang="en-IN" dirty="0" smtClean="0"/>
                        <a:t>R(A)</a:t>
                      </a:r>
                      <a:endParaRPr lang="en-US" dirty="0"/>
                    </a:p>
                  </a:txBody>
                  <a:tcPr/>
                </a:tc>
              </a:tr>
              <a:tr h="366486">
                <a:tc>
                  <a:txBody>
                    <a:bodyPr/>
                    <a:lstStyle/>
                    <a:p>
                      <a:endParaRPr lang="en-US"/>
                    </a:p>
                  </a:txBody>
                  <a:tcPr/>
                </a:tc>
                <a:tc>
                  <a:txBody>
                    <a:bodyPr/>
                    <a:lstStyle/>
                    <a:p>
                      <a:r>
                        <a:rPr lang="en-IN" dirty="0" smtClean="0"/>
                        <a:t>commit</a:t>
                      </a:r>
                      <a:endParaRPr lang="en-US" dirty="0"/>
                    </a:p>
                  </a:txBody>
                  <a:tcPr/>
                </a:tc>
              </a:tr>
              <a:tr h="366486">
                <a:tc>
                  <a:txBody>
                    <a:bodyPr/>
                    <a:lstStyle/>
                    <a:p>
                      <a:r>
                        <a:rPr lang="en-IN" dirty="0" smtClean="0"/>
                        <a:t>abort</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133220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pPr marL="0" indent="0" fontAlgn="base">
              <a:buNone/>
            </a:pPr>
            <a:r>
              <a:rPr lang="en-US" sz="2400" dirty="0"/>
              <a:t> It can be seen that:</a:t>
            </a:r>
          </a:p>
          <a:p>
            <a:pPr fontAlgn="base"/>
            <a:r>
              <a:rPr lang="en-US" sz="2400" dirty="0" err="1"/>
              <a:t>Cascadeless</a:t>
            </a:r>
            <a:r>
              <a:rPr lang="en-US" sz="2400" dirty="0"/>
              <a:t> schedules are stricter than recoverable schedules or are a subset of recoverable schedules.</a:t>
            </a:r>
          </a:p>
          <a:p>
            <a:pPr fontAlgn="base"/>
            <a:r>
              <a:rPr lang="en-US" sz="2400" dirty="0"/>
              <a:t>Strict schedules are stricter than </a:t>
            </a:r>
            <a:r>
              <a:rPr lang="en-US" sz="2400" dirty="0" err="1"/>
              <a:t>cascadeless</a:t>
            </a:r>
            <a:r>
              <a:rPr lang="en-US" sz="2400" dirty="0"/>
              <a:t> schedules or are a subset of </a:t>
            </a:r>
            <a:r>
              <a:rPr lang="en-US" sz="2400" dirty="0" err="1"/>
              <a:t>cascadeless</a:t>
            </a:r>
            <a:r>
              <a:rPr lang="en-US" sz="2400" dirty="0"/>
              <a:t> schedules.</a:t>
            </a:r>
          </a:p>
          <a:p>
            <a:pPr fontAlgn="base"/>
            <a:r>
              <a:rPr lang="en-US" sz="2400" dirty="0"/>
              <a:t>Serial schedules satisfy constraints of all recoverable, </a:t>
            </a:r>
            <a:r>
              <a:rPr lang="en-US" sz="2400" dirty="0" err="1"/>
              <a:t>cascadeless</a:t>
            </a:r>
            <a:r>
              <a:rPr lang="en-US" sz="2400" dirty="0"/>
              <a:t> and strict schedules and hence is a subset of strict schedules.</a:t>
            </a:r>
          </a:p>
        </p:txBody>
      </p:sp>
    </p:spTree>
    <p:extLst>
      <p:ext uri="{BB962C8B-B14F-4D97-AF65-F5344CB8AC3E}">
        <p14:creationId xmlns:p14="http://schemas.microsoft.com/office/powerpoint/2010/main" val="2246767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pPr marL="0" indent="0">
              <a:buNone/>
            </a:pPr>
            <a:r>
              <a:rPr lang="en-IN" sz="2800" b="1" u="sng" dirty="0" smtClean="0">
                <a:solidFill>
                  <a:srgbClr val="FFC000"/>
                </a:solidFill>
              </a:rPr>
              <a:t>Lock based protocols:-</a:t>
            </a:r>
          </a:p>
          <a:p>
            <a:r>
              <a:rPr lang="en-IN" sz="2400" b="1" u="sng" dirty="0" smtClean="0">
                <a:solidFill>
                  <a:srgbClr val="FFFF00"/>
                </a:solidFill>
              </a:rPr>
              <a:t>LOCK:-</a:t>
            </a:r>
            <a:endParaRPr lang="en-US" sz="2400" b="1" u="sng" dirty="0" smtClean="0">
              <a:solidFill>
                <a:srgbClr val="FFFF00"/>
              </a:solidFill>
            </a:endParaRPr>
          </a:p>
          <a:p>
            <a:r>
              <a:rPr lang="en-US" sz="2400" dirty="0" smtClean="0"/>
              <a:t>A </a:t>
            </a:r>
            <a:r>
              <a:rPr lang="en-US" sz="2400" dirty="0"/>
              <a:t>lock is a data variable which is associated with a data item. This lock signifies that operations that can be performed on the data item. Locks help synchronize access to the database items by concurrent transactions.</a:t>
            </a:r>
          </a:p>
          <a:p>
            <a:r>
              <a:rPr lang="en-US" sz="2400" dirty="0"/>
              <a:t>All lock requests are made to the concurrency-control manager. Transactions proceed only once the lock request is granted</a:t>
            </a:r>
            <a:r>
              <a:rPr lang="en-US" sz="2400" dirty="0" smtClean="0"/>
              <a:t>.</a:t>
            </a:r>
          </a:p>
          <a:p>
            <a:r>
              <a:rPr lang="en-IN" sz="2400" dirty="0" smtClean="0"/>
              <a:t>A lock may deny access to other transactions to prevent incorrect results.</a:t>
            </a:r>
            <a:endParaRPr lang="en-US" sz="2400" dirty="0"/>
          </a:p>
        </p:txBody>
      </p:sp>
    </p:spTree>
    <p:extLst>
      <p:ext uri="{BB962C8B-B14F-4D97-AF65-F5344CB8AC3E}">
        <p14:creationId xmlns:p14="http://schemas.microsoft.com/office/powerpoint/2010/main" val="38828261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fontScale="92500" lnSpcReduction="20000"/>
          </a:bodyPr>
          <a:lstStyle/>
          <a:p>
            <a:pPr fontAlgn="base"/>
            <a:r>
              <a:rPr lang="en-US" sz="2400" b="1" u="sng" dirty="0" smtClean="0">
                <a:solidFill>
                  <a:srgbClr val="FFC000"/>
                </a:solidFill>
              </a:rPr>
              <a:t>1.Shared </a:t>
            </a:r>
            <a:r>
              <a:rPr lang="en-US" sz="2400" b="1" u="sng" dirty="0">
                <a:solidFill>
                  <a:srgbClr val="FFC000"/>
                </a:solidFill>
              </a:rPr>
              <a:t>Lock (S): </a:t>
            </a:r>
            <a:r>
              <a:rPr lang="en-US" sz="2400" dirty="0"/>
              <a:t>also known as Read-only lock. As the name suggests it can be shared between transactions because while holding this lock the transaction does not have the permission to update data on the data item. S-lock is requested using lock-S instruction.</a:t>
            </a:r>
          </a:p>
          <a:p>
            <a:pPr fontAlgn="base"/>
            <a:r>
              <a:rPr lang="en-US" sz="2400" b="1" u="sng" dirty="0" smtClean="0">
                <a:solidFill>
                  <a:srgbClr val="FFC000"/>
                </a:solidFill>
              </a:rPr>
              <a:t>2.Exclusive </a:t>
            </a:r>
            <a:r>
              <a:rPr lang="en-US" sz="2400" b="1" u="sng" dirty="0">
                <a:solidFill>
                  <a:srgbClr val="FFC000"/>
                </a:solidFill>
              </a:rPr>
              <a:t>Lock (X):</a:t>
            </a:r>
            <a:r>
              <a:rPr lang="en-US" sz="2400" dirty="0"/>
              <a:t> Data item can be both read as well as written</a:t>
            </a:r>
            <a:r>
              <a:rPr lang="en-US" sz="2400" dirty="0" smtClean="0"/>
              <a:t>. This </a:t>
            </a:r>
            <a:r>
              <a:rPr lang="en-US" sz="2400" dirty="0"/>
              <a:t>is Exclusive and cannot be held simultaneously on the same data item. X-lock is requested using </a:t>
            </a:r>
            <a:r>
              <a:rPr lang="en-US" sz="2400" dirty="0" smtClean="0"/>
              <a:t>lock -X </a:t>
            </a:r>
            <a:r>
              <a:rPr lang="en-US" sz="2400" dirty="0"/>
              <a:t>instruction</a:t>
            </a:r>
            <a:r>
              <a:rPr lang="en-US" sz="2400" dirty="0" smtClean="0"/>
              <a:t>.</a:t>
            </a:r>
          </a:p>
          <a:p>
            <a:pPr fontAlgn="base"/>
            <a:r>
              <a:rPr lang="en-US" sz="2400" b="1" u="sng" dirty="0">
                <a:solidFill>
                  <a:srgbClr val="FFC000"/>
                </a:solidFill>
              </a:rPr>
              <a:t>Lock Compatibility </a:t>
            </a:r>
            <a:r>
              <a:rPr lang="en-US" sz="2400" b="1" u="sng" dirty="0" smtClean="0">
                <a:solidFill>
                  <a:srgbClr val="FFC000"/>
                </a:solidFill>
              </a:rPr>
              <a:t>Matrix</a:t>
            </a:r>
            <a:r>
              <a:rPr lang="en-US" sz="2400" b="1" u="sng" dirty="0">
                <a:solidFill>
                  <a:srgbClr val="FFC000"/>
                </a:solidFill>
              </a:rPr>
              <a:t> </a:t>
            </a:r>
            <a:endParaRPr lang="en-US" sz="2400" b="1" u="sng" dirty="0" smtClean="0">
              <a:solidFill>
                <a:srgbClr val="FFC000"/>
              </a:solidFill>
            </a:endParaRPr>
          </a:p>
          <a:p>
            <a:pPr fontAlgn="base"/>
            <a:endParaRPr lang="en-IN" sz="2400" dirty="0" smtClean="0"/>
          </a:p>
          <a:p>
            <a:pPr fontAlgn="base"/>
            <a:endParaRPr lang="en-IN" sz="2400" dirty="0"/>
          </a:p>
          <a:p>
            <a:pPr fontAlgn="base"/>
            <a:endParaRPr lang="en-IN" sz="2400" dirty="0" smtClean="0"/>
          </a:p>
          <a:p>
            <a:pPr fontAlgn="base"/>
            <a:endParaRPr lang="en-US" sz="2400" dirty="0" smtClean="0"/>
          </a:p>
          <a:p>
            <a:pPr fontAlgn="base"/>
            <a:endParaRPr lang="en-US" sz="2400" dirty="0"/>
          </a:p>
          <a:p>
            <a:pPr fontAlgn="base"/>
            <a:r>
              <a:rPr lang="en-US" sz="2400" dirty="0" smtClean="0"/>
              <a:t>A </a:t>
            </a:r>
            <a:r>
              <a:rPr lang="en-US" sz="2400" dirty="0"/>
              <a:t>transaction may be granted a lock on an item if the requested lock is compatible with locks already held on the item by other</a:t>
            </a:r>
            <a:br>
              <a:rPr lang="en-US" sz="2400" dirty="0"/>
            </a:br>
            <a:r>
              <a:rPr lang="en-US" sz="2400" dirty="0"/>
              <a:t>transactions.</a:t>
            </a:r>
          </a:p>
          <a:p>
            <a:pPr fontAlgn="base"/>
            <a:r>
              <a:rPr lang="en-US" sz="2400" dirty="0"/>
              <a:t>Any number of transactions can hold shared locks on an item, but if any transaction holds an exclusive(X) on the item no other transaction may hold any lock on the item.</a:t>
            </a:r>
          </a:p>
          <a:p>
            <a:pPr fontAlgn="base"/>
            <a:r>
              <a:rPr lang="en-US" sz="2400" dirty="0"/>
              <a:t>If a lock cannot be granted, the requesting transaction is made to wait till all incompatible locks held by other transactions have been released. Then the lock is granted.</a:t>
            </a:r>
          </a:p>
          <a:p>
            <a:pPr fontAlgn="base"/>
            <a:endParaRPr lang="en-IN"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2743200"/>
            <a:ext cx="3371850" cy="12477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647632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r>
              <a:rPr lang="en-US" sz="2400" b="1" u="sng" dirty="0">
                <a:solidFill>
                  <a:srgbClr val="FFC000"/>
                </a:solidFill>
              </a:rPr>
              <a:t>Upgrade / Downgrade locks :</a:t>
            </a:r>
            <a:r>
              <a:rPr lang="en-US" sz="2400" dirty="0"/>
              <a:t> A transaction that holds a lock on an item </a:t>
            </a:r>
            <a:r>
              <a:rPr lang="en-US" sz="2400" b="1" dirty="0"/>
              <a:t>A</a:t>
            </a:r>
            <a:r>
              <a:rPr lang="en-US" sz="2400" dirty="0"/>
              <a:t> is allowed under certain condition to change the lock state from one state to another.</a:t>
            </a:r>
            <a:r>
              <a:rPr lang="en-US" sz="2400" dirty="0"/>
              <a:t/>
            </a:r>
            <a:br>
              <a:rPr lang="en-US" sz="2400" dirty="0"/>
            </a:br>
            <a:r>
              <a:rPr lang="en-US" sz="2400" b="1" u="sng" dirty="0">
                <a:solidFill>
                  <a:srgbClr val="FFC000"/>
                </a:solidFill>
              </a:rPr>
              <a:t>Upgrade: </a:t>
            </a:r>
            <a:r>
              <a:rPr lang="en-US" sz="2400" dirty="0"/>
              <a:t>A S(A) can be upgraded to X(A) if T</a:t>
            </a:r>
            <a:r>
              <a:rPr lang="en-US" sz="2400" baseline="-25000" dirty="0"/>
              <a:t>i</a:t>
            </a:r>
            <a:r>
              <a:rPr lang="en-US" sz="2400" dirty="0"/>
              <a:t> is the only transaction holding the S-lock on element A.</a:t>
            </a:r>
            <a:r>
              <a:rPr lang="en-US" sz="2400" dirty="0"/>
              <a:t/>
            </a:r>
            <a:br>
              <a:rPr lang="en-US" sz="2400" dirty="0"/>
            </a:br>
            <a:r>
              <a:rPr lang="en-US" sz="2400" b="1" u="sng" dirty="0">
                <a:solidFill>
                  <a:srgbClr val="FFC000"/>
                </a:solidFill>
              </a:rPr>
              <a:t>Downgrade: </a:t>
            </a:r>
            <a:r>
              <a:rPr lang="en-US" sz="2400" dirty="0"/>
              <a:t>We may downgrade X(A) to S(A) when we feel that we no longer want to write on data-item A. As we were holding X-lock on A, we need not check any conditions.</a:t>
            </a:r>
            <a:endParaRPr lang="en-US" sz="2400" dirty="0"/>
          </a:p>
        </p:txBody>
      </p:sp>
    </p:spTree>
    <p:extLst>
      <p:ext uri="{BB962C8B-B14F-4D97-AF65-F5344CB8AC3E}">
        <p14:creationId xmlns:p14="http://schemas.microsoft.com/office/powerpoint/2010/main" val="15977724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r>
              <a:rPr lang="en-US" sz="2400" dirty="0"/>
              <a:t>There are four types of lock protocols available −</a:t>
            </a:r>
          </a:p>
          <a:p>
            <a:r>
              <a:rPr lang="en-US" sz="2400" b="1" u="sng" dirty="0">
                <a:solidFill>
                  <a:srgbClr val="FFC000"/>
                </a:solidFill>
              </a:rPr>
              <a:t>Simplistic Lock Protocol</a:t>
            </a:r>
          </a:p>
          <a:p>
            <a:r>
              <a:rPr lang="en-US" sz="2400" dirty="0"/>
              <a:t>Simplistic lock-based protocols allow transactions to obtain a lock on every object before a 'write' operation is performed. Transactions may unlock the data item after completing the ‘write’ operation</a:t>
            </a:r>
            <a:r>
              <a:rPr lang="en-US" sz="2400" dirty="0" smtClean="0"/>
              <a:t>.</a:t>
            </a:r>
          </a:p>
          <a:p>
            <a:r>
              <a:rPr lang="en-US" sz="2400" b="1" u="sng" dirty="0">
                <a:solidFill>
                  <a:srgbClr val="FFC000"/>
                </a:solidFill>
              </a:rPr>
              <a:t>Pre-claiming Lock Protocol</a:t>
            </a:r>
          </a:p>
          <a:p>
            <a:r>
              <a:rPr lang="en-US" sz="2400" dirty="0"/>
              <a:t>Pre-claiming protocols evaluate their operations and create a list of data items on which they need locks. Before initiating an execution, the transaction requests the system for all the locks it needs beforehand. </a:t>
            </a:r>
            <a:r>
              <a:rPr lang="en-US" sz="2400" dirty="0"/>
              <a:t/>
            </a:r>
            <a:br>
              <a:rPr lang="en-US" sz="2400" dirty="0"/>
            </a:br>
            <a:endParaRPr lang="en-US" sz="2400" dirty="0"/>
          </a:p>
        </p:txBody>
      </p:sp>
    </p:spTree>
    <p:extLst>
      <p:ext uri="{BB962C8B-B14F-4D97-AF65-F5344CB8AC3E}">
        <p14:creationId xmlns:p14="http://schemas.microsoft.com/office/powerpoint/2010/main" val="3052951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r>
              <a:rPr lang="en-US" sz="2400" dirty="0"/>
              <a:t>If all the locks are granted, the transaction executes and releases all the locks when all its operations are over. If all the locks are not granted, the transaction rolls back and waits until all the locks are granted</a:t>
            </a:r>
            <a:r>
              <a:rPr lang="en-US" sz="2400" dirty="0" smtClean="0"/>
              <a:t>.</a:t>
            </a:r>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1981200"/>
            <a:ext cx="4248743" cy="1905266"/>
          </a:xfrm>
          <a:prstGeom prst="rect">
            <a:avLst/>
          </a:prstGeom>
        </p:spPr>
      </p:pic>
    </p:spTree>
    <p:extLst>
      <p:ext uri="{BB962C8B-B14F-4D97-AF65-F5344CB8AC3E}">
        <p14:creationId xmlns:p14="http://schemas.microsoft.com/office/powerpoint/2010/main" val="20528138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r>
              <a:rPr lang="en-US" sz="2400" b="1" u="sng" dirty="0">
                <a:solidFill>
                  <a:srgbClr val="FFC000"/>
                </a:solidFill>
              </a:rPr>
              <a:t>Two-Phase Locking 2PL</a:t>
            </a:r>
          </a:p>
          <a:p>
            <a:r>
              <a:rPr lang="en-US" sz="2400" dirty="0"/>
              <a:t>This locking protocol divides the execution phase of a transaction into three parts. In the first part, when the transaction starts executing, it seeks permission for the locks it requires. The second part is where the transaction acquires all the locks. As soon as the transaction releases its first lock, the third phase starts. In this phase, the transaction cannot demand any new locks; it only releases the acquired locks.</a:t>
            </a:r>
          </a:p>
          <a:p>
            <a:endParaRPr lang="en-US" sz="2400" dirty="0"/>
          </a:p>
          <a:p>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3733800"/>
            <a:ext cx="4344006" cy="2019582"/>
          </a:xfrm>
          <a:prstGeom prst="rect">
            <a:avLst/>
          </a:prstGeom>
        </p:spPr>
      </p:pic>
    </p:spTree>
    <p:extLst>
      <p:ext uri="{BB962C8B-B14F-4D97-AF65-F5344CB8AC3E}">
        <p14:creationId xmlns:p14="http://schemas.microsoft.com/office/powerpoint/2010/main" val="11176832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r>
              <a:rPr lang="en-US" sz="2400" dirty="0"/>
              <a:t>Two-phase locking has two phases, one is </a:t>
            </a:r>
            <a:r>
              <a:rPr lang="en-US" sz="2400" b="1" dirty="0"/>
              <a:t>growing</a:t>
            </a:r>
            <a:r>
              <a:rPr lang="en-US" sz="2400" dirty="0"/>
              <a:t>, where all the locks are being acquired by the transaction; and the second phase is shrinking, where the locks held by the transaction are being released.</a:t>
            </a:r>
          </a:p>
          <a:p>
            <a:r>
              <a:rPr lang="en-US" sz="2400" dirty="0"/>
              <a:t>To claim an exclusive (write) lock, a transaction must first acquire a shared (read) lock and then upgrade it to an exclusive lock</a:t>
            </a:r>
            <a:r>
              <a:rPr lang="en-US" sz="2400" dirty="0" smtClean="0"/>
              <a:t>.</a:t>
            </a:r>
          </a:p>
          <a:p>
            <a:pPr marL="0" indent="0">
              <a:buNone/>
            </a:pPr>
            <a:endParaRPr lang="en-US" sz="2400" dirty="0"/>
          </a:p>
        </p:txBody>
      </p:sp>
    </p:spTree>
    <p:extLst>
      <p:ext uri="{BB962C8B-B14F-4D97-AF65-F5344CB8AC3E}">
        <p14:creationId xmlns:p14="http://schemas.microsoft.com/office/powerpoint/2010/main" val="1887724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172200"/>
          </a:xfrm>
        </p:spPr>
        <p:txBody>
          <a:bodyPr>
            <a:normAutofit/>
          </a:bodyPr>
          <a:lstStyle/>
          <a:p>
            <a:r>
              <a:rPr lang="en-US" sz="2600" u="sng" dirty="0" smtClean="0">
                <a:solidFill>
                  <a:srgbClr val="FFFF00"/>
                </a:solidFill>
              </a:rPr>
              <a:t>ACID Properties:-</a:t>
            </a:r>
          </a:p>
          <a:p>
            <a:r>
              <a:rPr lang="en-US" sz="2600" b="1" dirty="0"/>
              <a:t>Atomicity</a:t>
            </a:r>
            <a:r>
              <a:rPr lang="en-US" sz="2600" dirty="0"/>
              <a:t> − This property states that a transaction must be treated as an atomic unit, that is, either all of its operations are executed or none. There must be no state in a database where a transaction is left partially completed. States should be defined either before the execution of the transaction or after the execution/abortion/failure of the transaction</a:t>
            </a:r>
            <a:r>
              <a:rPr lang="en-US" sz="2600" dirty="0" smtClean="0"/>
              <a:t>.</a:t>
            </a:r>
            <a:r>
              <a:rPr lang="en-US" sz="2600" dirty="0"/>
              <a:t>  It involves the following two operations.</a:t>
            </a:r>
            <a:br>
              <a:rPr lang="en-US" sz="2600" dirty="0"/>
            </a:br>
            <a:r>
              <a:rPr lang="en-US" sz="2600" dirty="0"/>
              <a:t>—</a:t>
            </a:r>
            <a:r>
              <a:rPr lang="en-US" sz="2600" b="1" dirty="0"/>
              <a:t>Abort</a:t>
            </a:r>
            <a:r>
              <a:rPr lang="en-US" sz="2600" dirty="0"/>
              <a:t>: If a transaction aborts, changes made to database are not visible.</a:t>
            </a:r>
            <a:br>
              <a:rPr lang="en-US" sz="2600" dirty="0"/>
            </a:br>
            <a:r>
              <a:rPr lang="en-US" sz="2600" dirty="0"/>
              <a:t>—</a:t>
            </a:r>
            <a:r>
              <a:rPr lang="en-US" sz="2600" b="1" dirty="0"/>
              <a:t>Commit</a:t>
            </a:r>
            <a:r>
              <a:rPr lang="en-US" sz="2600" dirty="0"/>
              <a:t>: If a transaction commits, changes made are visible</a:t>
            </a:r>
            <a:r>
              <a:rPr lang="en-US" sz="2600" dirty="0" smtClean="0"/>
              <a:t>.</a:t>
            </a:r>
          </a:p>
          <a:p>
            <a:r>
              <a:rPr lang="en-US" sz="2600" dirty="0" smtClean="0"/>
              <a:t>Atomicity </a:t>
            </a:r>
            <a:r>
              <a:rPr lang="en-US" sz="2600" dirty="0"/>
              <a:t>is also known as the ‘All or nothing rule’.</a:t>
            </a:r>
          </a:p>
          <a:p>
            <a:pPr marL="0" indent="0">
              <a:buNone/>
            </a:pPr>
            <a:endParaRPr lang="en-US" sz="2600" dirty="0" smtClean="0">
              <a:solidFill>
                <a:srgbClr val="FFFF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763000" cy="6400800"/>
          </a:xfrm>
        </p:spPr>
        <p:txBody>
          <a:bodyPr>
            <a:normAutofit/>
          </a:bodyPr>
          <a:lstStyle/>
          <a:p>
            <a:r>
              <a:rPr lang="en-US" sz="2400" b="1" u="sng" dirty="0" smtClean="0">
                <a:solidFill>
                  <a:srgbClr val="FFC000"/>
                </a:solidFill>
              </a:rPr>
              <a:t>Strict </a:t>
            </a:r>
            <a:r>
              <a:rPr lang="en-US" sz="2400" b="1" u="sng" dirty="0">
                <a:solidFill>
                  <a:srgbClr val="FFC000"/>
                </a:solidFill>
              </a:rPr>
              <a:t>Two-Phase Locking</a:t>
            </a:r>
          </a:p>
          <a:p>
            <a:r>
              <a:rPr lang="en-US" sz="2400" dirty="0"/>
              <a:t>The first phase of Strict-2PL is same as 2PL. After acquiring all the locks in the first phase, the transaction continues to execute normally. But in contrast to 2PL, Strict-2PL does not release a lock after using it. Strict-2PL holds all the locks until the commit point and releases all the locks at a time</a:t>
            </a:r>
            <a:r>
              <a:rPr lang="en-US" sz="2400" dirty="0" smtClean="0"/>
              <a:t>.</a:t>
            </a:r>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r>
              <a:rPr lang="en-US" sz="2400" dirty="0"/>
              <a:t>Strict-2PL does not have cascading abort as 2PL does.</a:t>
            </a:r>
          </a:p>
          <a:p>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2667000"/>
            <a:ext cx="4191585" cy="1800476"/>
          </a:xfrm>
          <a:prstGeom prst="rect">
            <a:avLst/>
          </a:prstGeom>
        </p:spPr>
      </p:pic>
    </p:spTree>
    <p:extLst>
      <p:ext uri="{BB962C8B-B14F-4D97-AF65-F5344CB8AC3E}">
        <p14:creationId xmlns:p14="http://schemas.microsoft.com/office/powerpoint/2010/main" val="2607885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0"/>
            <a:ext cx="8229600" cy="5105400"/>
          </a:xfrm>
        </p:spPr>
        <p:txBody>
          <a:bodyPr/>
          <a:lstStyle/>
          <a:p>
            <a:endParaRPr lang="en-US" dirty="0" smtClean="0"/>
          </a:p>
          <a:p>
            <a:endParaRPr lang="en-US" u="sng" dirty="0" smtClean="0"/>
          </a:p>
          <a:p>
            <a:endParaRPr lang="en-US" dirty="0" smtClean="0"/>
          </a:p>
        </p:txBody>
      </p:sp>
      <p:sp>
        <p:nvSpPr>
          <p:cNvPr id="4" name="Rectangle 3"/>
          <p:cNvSpPr/>
          <p:nvPr/>
        </p:nvSpPr>
        <p:spPr>
          <a:xfrm>
            <a:off x="533400" y="381000"/>
            <a:ext cx="8305800" cy="7294305"/>
          </a:xfrm>
          <a:prstGeom prst="rect">
            <a:avLst/>
          </a:prstGeom>
        </p:spPr>
        <p:txBody>
          <a:bodyPr wrap="square">
            <a:spAutoFit/>
          </a:bodyPr>
          <a:lstStyle/>
          <a:p>
            <a:pPr marL="457200" lvl="0" indent="-457200">
              <a:buFont typeface="Arial" panose="020B0604020202020204" pitchFamily="34" charset="0"/>
              <a:buChar char="•"/>
            </a:pPr>
            <a:r>
              <a:rPr lang="en-US" sz="2600" dirty="0"/>
              <a:t>Consider the following transaction </a:t>
            </a:r>
            <a:r>
              <a:rPr lang="en-US" sz="2600" b="1" dirty="0"/>
              <a:t>T</a:t>
            </a:r>
            <a:r>
              <a:rPr lang="en-US" sz="2600" dirty="0"/>
              <a:t> consisting of </a:t>
            </a:r>
            <a:r>
              <a:rPr lang="en-US" sz="2600" b="1" dirty="0"/>
              <a:t>T1</a:t>
            </a:r>
            <a:r>
              <a:rPr lang="en-US" sz="2600" dirty="0"/>
              <a:t> and </a:t>
            </a:r>
            <a:r>
              <a:rPr lang="en-US" sz="2600" b="1" dirty="0"/>
              <a:t>T2</a:t>
            </a:r>
            <a:r>
              <a:rPr lang="en-US" sz="2600" dirty="0"/>
              <a:t>: Transfer of 100 from account </a:t>
            </a:r>
            <a:r>
              <a:rPr lang="en-US" sz="2600" b="1" dirty="0"/>
              <a:t>X</a:t>
            </a:r>
            <a:r>
              <a:rPr lang="en-US" sz="2600" dirty="0"/>
              <a:t> to account </a:t>
            </a:r>
            <a:r>
              <a:rPr lang="en-US" sz="2600" b="1" dirty="0"/>
              <a:t>Y</a:t>
            </a:r>
            <a:r>
              <a:rPr lang="en-US" sz="2600" dirty="0" smtClean="0"/>
              <a:t>. </a:t>
            </a:r>
          </a:p>
          <a:p>
            <a:pPr lvl="0"/>
            <a:endParaRPr lang="en-US" sz="2600" dirty="0"/>
          </a:p>
          <a:p>
            <a:pPr lvl="0"/>
            <a:endParaRPr lang="en-US" sz="2600" dirty="0" smtClean="0"/>
          </a:p>
          <a:p>
            <a:pPr lvl="0"/>
            <a:endParaRPr lang="en-US" sz="2600" dirty="0"/>
          </a:p>
          <a:p>
            <a:pPr lvl="0"/>
            <a:endParaRPr lang="en-US" sz="2600" dirty="0" smtClean="0"/>
          </a:p>
          <a:p>
            <a:pPr lvl="0"/>
            <a:r>
              <a:rPr lang="en-US" sz="2600" dirty="0" smtClean="0"/>
              <a:t>If </a:t>
            </a:r>
            <a:r>
              <a:rPr lang="en-US" sz="2600" dirty="0"/>
              <a:t>the transaction fails after completion of </a:t>
            </a:r>
            <a:r>
              <a:rPr lang="en-US" sz="2600" b="1" dirty="0"/>
              <a:t>T1</a:t>
            </a:r>
            <a:r>
              <a:rPr lang="en-US" sz="2600" dirty="0"/>
              <a:t> but before completion of </a:t>
            </a:r>
            <a:r>
              <a:rPr lang="en-US" sz="2600" b="1" dirty="0"/>
              <a:t>T2</a:t>
            </a:r>
            <a:r>
              <a:rPr lang="en-US" sz="2600" dirty="0" smtClean="0"/>
              <a:t>.( </a:t>
            </a:r>
            <a:r>
              <a:rPr lang="en-US" sz="2600" dirty="0"/>
              <a:t>say, after </a:t>
            </a:r>
            <a:r>
              <a:rPr lang="en-US" sz="2600" b="1" dirty="0"/>
              <a:t>write(X)</a:t>
            </a:r>
            <a:r>
              <a:rPr lang="en-US" sz="2600" dirty="0"/>
              <a:t> but before </a:t>
            </a:r>
            <a:r>
              <a:rPr lang="en-US" sz="2600" b="1" dirty="0"/>
              <a:t>write(Y)</a:t>
            </a:r>
            <a:r>
              <a:rPr lang="en-US" sz="2600" dirty="0"/>
              <a:t>), then amount has been deducted from </a:t>
            </a:r>
            <a:r>
              <a:rPr lang="en-US" sz="2600" b="1" dirty="0"/>
              <a:t>X</a:t>
            </a:r>
            <a:r>
              <a:rPr lang="en-US" sz="2600" dirty="0"/>
              <a:t> but not added to </a:t>
            </a:r>
            <a:r>
              <a:rPr lang="en-US" sz="2600" b="1" dirty="0"/>
              <a:t>Y</a:t>
            </a:r>
            <a:r>
              <a:rPr lang="en-US" sz="2600" dirty="0"/>
              <a:t>. This results in an inconsistent database state. Therefore, the transaction must be executed in entirety in order to ensure correctness of database state.</a:t>
            </a:r>
            <a:endParaRPr lang="en-US" sz="2600" dirty="0" smtClean="0"/>
          </a:p>
          <a:p>
            <a:pPr lvl="0"/>
            <a:endParaRPr lang="en-IN" sz="2600" dirty="0"/>
          </a:p>
          <a:p>
            <a:pPr lvl="0"/>
            <a:endParaRPr lang="en-US" sz="2600" dirty="0"/>
          </a:p>
          <a:p>
            <a:pPr lvl="0"/>
            <a:endParaRPr lang="en-US" sz="2600" dirty="0"/>
          </a:p>
          <a:p>
            <a:endParaRPr lang="en-US" sz="2600" dirty="0"/>
          </a:p>
        </p:txBody>
      </p:sp>
      <p:pic>
        <p:nvPicPr>
          <p:cNvPr id="5" name="Picture 2" descr="https://media.geeksforgeeks.org/wp-content/uploads/1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0581" y="1752600"/>
            <a:ext cx="4308438"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47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458200" cy="6093976"/>
          </a:xfrm>
          <a:prstGeom prst="rect">
            <a:avLst/>
          </a:prstGeom>
        </p:spPr>
        <p:txBody>
          <a:bodyPr wrap="square">
            <a:spAutoFit/>
          </a:bodyPr>
          <a:lstStyle/>
          <a:p>
            <a:r>
              <a:rPr lang="en-US" sz="2600" b="1" dirty="0"/>
              <a:t>Consistency</a:t>
            </a:r>
            <a:r>
              <a:rPr lang="en-US" sz="2600" dirty="0"/>
              <a:t> − The database must remain in a consistent state after any transaction. No transaction should have any adverse effect on the data residing in the database. If the database was in a consistent state before the execution of a transaction, it must remain consistent after the execution of the transaction as well</a:t>
            </a:r>
            <a:r>
              <a:rPr lang="en-US" sz="2600" dirty="0" smtClean="0"/>
              <a:t>.</a:t>
            </a:r>
          </a:p>
          <a:p>
            <a:r>
              <a:rPr lang="en-US" sz="2600" dirty="0"/>
              <a:t>Referring to the example above,</a:t>
            </a:r>
            <a:br>
              <a:rPr lang="en-US" sz="2600" dirty="0"/>
            </a:br>
            <a:r>
              <a:rPr lang="en-US" sz="2600" dirty="0"/>
              <a:t>The total amount before and after the transaction must be maintained.</a:t>
            </a:r>
            <a:br>
              <a:rPr lang="en-US" sz="2600" dirty="0"/>
            </a:br>
            <a:r>
              <a:rPr lang="en-US" sz="2600" dirty="0"/>
              <a:t>Total </a:t>
            </a:r>
            <a:r>
              <a:rPr lang="en-US" sz="2600" b="1" dirty="0"/>
              <a:t>before T</a:t>
            </a:r>
            <a:r>
              <a:rPr lang="en-US" sz="2600" dirty="0"/>
              <a:t> </a:t>
            </a:r>
            <a:r>
              <a:rPr lang="en-US" sz="2600" dirty="0" smtClean="0"/>
              <a:t>occurs </a:t>
            </a:r>
            <a:r>
              <a:rPr lang="en-US" sz="2600" dirty="0"/>
              <a:t>= </a:t>
            </a:r>
            <a:r>
              <a:rPr lang="en-US" sz="2600" b="1" dirty="0"/>
              <a:t>500 + 200 = 700</a:t>
            </a:r>
            <a:r>
              <a:rPr lang="en-US" sz="2600" dirty="0"/>
              <a:t>.</a:t>
            </a:r>
            <a:br>
              <a:rPr lang="en-US" sz="2600" dirty="0"/>
            </a:br>
            <a:r>
              <a:rPr lang="en-US" sz="2600" dirty="0"/>
              <a:t>Total </a:t>
            </a:r>
            <a:r>
              <a:rPr lang="en-US" sz="2600" b="1" dirty="0"/>
              <a:t>after T occurs</a:t>
            </a:r>
            <a:r>
              <a:rPr lang="en-US" sz="2600" dirty="0"/>
              <a:t> = </a:t>
            </a:r>
            <a:r>
              <a:rPr lang="en-US" sz="2600" b="1" dirty="0"/>
              <a:t>400 + 300 = 700</a:t>
            </a:r>
            <a:r>
              <a:rPr lang="en-US" sz="2600" dirty="0"/>
              <a:t>.</a:t>
            </a:r>
            <a:br>
              <a:rPr lang="en-US" sz="2600" dirty="0"/>
            </a:br>
            <a:r>
              <a:rPr lang="en-US" sz="2600" dirty="0"/>
              <a:t>Therefore, database is </a:t>
            </a:r>
            <a:r>
              <a:rPr lang="en-US" sz="2600" b="1" dirty="0"/>
              <a:t>consistent</a:t>
            </a:r>
            <a:r>
              <a:rPr lang="en-US" sz="2600" dirty="0"/>
              <a:t>. Inconsistency occurs in case </a:t>
            </a:r>
            <a:r>
              <a:rPr lang="en-US" sz="2600" b="1" dirty="0"/>
              <a:t>T1</a:t>
            </a:r>
            <a:r>
              <a:rPr lang="en-US" sz="2600" dirty="0"/>
              <a:t> completes but </a:t>
            </a:r>
            <a:r>
              <a:rPr lang="en-US" sz="2600" b="1" dirty="0"/>
              <a:t>T2</a:t>
            </a:r>
            <a:r>
              <a:rPr lang="en-US" sz="2600" dirty="0"/>
              <a:t> fails. As a result T is incomplete</a:t>
            </a:r>
            <a:r>
              <a:rPr lang="en-US" sz="2600" dirty="0" smtClean="0"/>
              <a:t>.</a:t>
            </a:r>
            <a:endParaRPr lang="en-US" sz="2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458200" cy="6400800"/>
          </a:xfrm>
        </p:spPr>
        <p:txBody>
          <a:bodyPr>
            <a:noAutofit/>
          </a:bodyPr>
          <a:lstStyle/>
          <a:p>
            <a:r>
              <a:rPr lang="en-US" sz="2000" b="1" dirty="0"/>
              <a:t>Isolation</a:t>
            </a:r>
            <a:r>
              <a:rPr lang="en-US" sz="2000" dirty="0"/>
              <a:t> − In a database system where more than one transaction are being executed simultaneously and in parallel, the property of isolation states that all the transactions will be carried out and executed as if it is the only transaction in the system. No transaction will affect the existence of any other transaction.     </a:t>
            </a:r>
            <a:endParaRPr lang="en-US" sz="2000" b="1" dirty="0"/>
          </a:p>
          <a:p>
            <a:r>
              <a:rPr lang="en-US" sz="2000" dirty="0"/>
              <a:t>Let </a:t>
            </a:r>
            <a:r>
              <a:rPr lang="en-US" sz="2000" b="1" dirty="0"/>
              <a:t>X</a:t>
            </a:r>
            <a:r>
              <a:rPr lang="en-US" sz="2000" dirty="0"/>
              <a:t>= 500, </a:t>
            </a:r>
            <a:r>
              <a:rPr lang="en-US" sz="2000" b="1" dirty="0"/>
              <a:t>Y</a:t>
            </a:r>
            <a:r>
              <a:rPr lang="en-US" sz="2000" dirty="0"/>
              <a:t> = </a:t>
            </a:r>
            <a:r>
              <a:rPr lang="en-US" sz="2000" dirty="0" smtClean="0"/>
              <a:t>500.       Consider </a:t>
            </a:r>
            <a:r>
              <a:rPr lang="en-US" sz="2000" dirty="0"/>
              <a:t>two </a:t>
            </a:r>
            <a:r>
              <a:rPr lang="en-US" sz="2000" dirty="0" smtClean="0"/>
              <a:t>transactions</a:t>
            </a:r>
            <a:r>
              <a:rPr lang="en-US" sz="2000" dirty="0"/>
              <a:t> </a:t>
            </a:r>
            <a:r>
              <a:rPr lang="en-US" sz="2000" b="1" dirty="0"/>
              <a:t>T</a:t>
            </a:r>
            <a:r>
              <a:rPr lang="en-US" sz="2000" dirty="0"/>
              <a:t> and </a:t>
            </a:r>
            <a:r>
              <a:rPr lang="en-US" sz="2000" b="1" dirty="0"/>
              <a:t>T</a:t>
            </a:r>
            <a:r>
              <a:rPr lang="en-US" sz="2000" b="1" dirty="0" smtClean="0"/>
              <a:t>”.</a:t>
            </a:r>
          </a:p>
          <a:p>
            <a:endParaRPr lang="en-US" sz="2000" b="1" dirty="0"/>
          </a:p>
          <a:p>
            <a:endParaRPr lang="en-US" sz="2000" b="1" dirty="0" smtClean="0"/>
          </a:p>
          <a:p>
            <a:endParaRPr lang="en-US" sz="2000" b="1" dirty="0"/>
          </a:p>
          <a:p>
            <a:pPr marL="0" indent="0">
              <a:buNone/>
            </a:pPr>
            <a:r>
              <a:rPr lang="en-US" sz="2000" b="1" dirty="0" smtClean="0"/>
              <a:t/>
            </a:r>
            <a:br>
              <a:rPr lang="en-US" sz="2000" b="1" dirty="0" smtClean="0"/>
            </a:br>
            <a:endParaRPr lang="en-US" sz="2000" b="1" dirty="0" smtClean="0"/>
          </a:p>
          <a:p>
            <a:pPr marL="0" indent="0">
              <a:buNone/>
            </a:pPr>
            <a:r>
              <a:rPr lang="en-US" sz="2000" dirty="0" smtClean="0"/>
              <a:t>Suppose</a:t>
            </a:r>
            <a:r>
              <a:rPr lang="en-US" sz="2000" dirty="0"/>
              <a:t> </a:t>
            </a:r>
            <a:r>
              <a:rPr lang="en-US" sz="2000" b="1" dirty="0"/>
              <a:t>T</a:t>
            </a:r>
            <a:r>
              <a:rPr lang="en-US" sz="2000" dirty="0"/>
              <a:t> has been executed till </a:t>
            </a:r>
            <a:r>
              <a:rPr lang="en-US" sz="2000" b="1" dirty="0"/>
              <a:t>Read (Y)</a:t>
            </a:r>
            <a:r>
              <a:rPr lang="en-US" sz="2000" dirty="0"/>
              <a:t> and then </a:t>
            </a:r>
            <a:r>
              <a:rPr lang="en-US" sz="2000" b="1" dirty="0"/>
              <a:t>T’’</a:t>
            </a:r>
            <a:r>
              <a:rPr lang="en-US" sz="2000" dirty="0"/>
              <a:t> starts. As a result , interleaving of operations takes place due to which </a:t>
            </a:r>
            <a:r>
              <a:rPr lang="en-US" sz="2000" b="1" dirty="0"/>
              <a:t>T’’</a:t>
            </a:r>
            <a:r>
              <a:rPr lang="en-US" sz="2000" dirty="0"/>
              <a:t> reads correct value of </a:t>
            </a:r>
            <a:r>
              <a:rPr lang="en-US" sz="2000" b="1" dirty="0"/>
              <a:t>X</a:t>
            </a:r>
            <a:r>
              <a:rPr lang="en-US" sz="2000" dirty="0"/>
              <a:t> but incorrect value of </a:t>
            </a:r>
            <a:r>
              <a:rPr lang="en-US" sz="2000" b="1" dirty="0"/>
              <a:t>Y</a:t>
            </a:r>
            <a:r>
              <a:rPr lang="en-US" sz="2000" dirty="0"/>
              <a:t> and sum computed </a:t>
            </a:r>
            <a:r>
              <a:rPr lang="en-US" sz="2000" dirty="0" smtClean="0"/>
              <a:t>by</a:t>
            </a:r>
            <a:r>
              <a:rPr lang="en-US" sz="2000" dirty="0"/>
              <a:t/>
            </a:r>
            <a:br>
              <a:rPr lang="en-US" sz="2000" dirty="0"/>
            </a:br>
            <a:r>
              <a:rPr lang="en-US" sz="2000" b="1" dirty="0"/>
              <a:t>T’’: (X+Y = 50, 000+500=50, 500)</a:t>
            </a:r>
            <a:r>
              <a:rPr lang="en-US" sz="2000" dirty="0"/>
              <a:t/>
            </a:r>
            <a:br>
              <a:rPr lang="en-US" sz="2000" dirty="0"/>
            </a:br>
            <a:r>
              <a:rPr lang="en-US" sz="2000" dirty="0"/>
              <a:t>is thus not consistent with the sum at end of transaction:</a:t>
            </a:r>
            <a:r>
              <a:rPr lang="en-US" sz="2000" b="1" dirty="0"/>
              <a:t/>
            </a:r>
            <a:br>
              <a:rPr lang="en-US" sz="2000" b="1" dirty="0"/>
            </a:br>
            <a:r>
              <a:rPr lang="en-US" sz="2000" b="1" dirty="0"/>
              <a:t>T: (X+Y = 50, 000 + 450 = 50, 450)</a:t>
            </a:r>
            <a:r>
              <a:rPr lang="en-US" sz="2000" dirty="0"/>
              <a:t>.</a:t>
            </a:r>
            <a:br>
              <a:rPr lang="en-US" sz="2000" dirty="0"/>
            </a:br>
            <a:r>
              <a:rPr lang="en-US" sz="2000" dirty="0"/>
              <a:t>This results in database inconsistency, due to a loss of 50 units. Hence, transactions must take place in isolation and changes should be visible only after they have been made to the main memory.</a:t>
            </a:r>
            <a:endParaRPr lang="en-US" sz="2000" b="1" dirty="0" smtClean="0"/>
          </a:p>
          <a:p>
            <a:endParaRPr lang="en-US" sz="2000" dirty="0" smtClean="0"/>
          </a:p>
        </p:txBody>
      </p:sp>
      <p:pic>
        <p:nvPicPr>
          <p:cNvPr id="4" name="Picture 2" descr="https://media.geeksforgeeks.org/wp-content/uploads/2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206625"/>
            <a:ext cx="3810000" cy="1285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458200" cy="5867400"/>
          </a:xfrm>
        </p:spPr>
        <p:txBody>
          <a:bodyPr>
            <a:normAutofit/>
          </a:bodyPr>
          <a:lstStyle/>
          <a:p>
            <a:r>
              <a:rPr lang="en-US" sz="2400" b="1" dirty="0"/>
              <a:t>Durability</a:t>
            </a:r>
            <a:r>
              <a:rPr lang="en-US" sz="2400" dirty="0"/>
              <a:t> − The database should be durable enough to hold all its latest updates even if the system fails or restarts. If a transaction updates a chunk of data in a database and commits, then the database will hold the modified data. If a transaction commits but the system fails before the data could be written on to the disk, then that data will be updated once the system springs back into action.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7109639"/>
          </a:xfrm>
          <a:prstGeom prst="rect">
            <a:avLst/>
          </a:prstGeom>
        </p:spPr>
        <p:txBody>
          <a:bodyPr wrap="square">
            <a:spAutoFit/>
          </a:bodyPr>
          <a:lstStyle/>
          <a:p>
            <a:pPr algn="just" fontAlgn="base"/>
            <a:r>
              <a:rPr lang="en-US" sz="2400" u="sng" dirty="0">
                <a:solidFill>
                  <a:srgbClr val="FFFF00"/>
                </a:solidFill>
                <a:latin typeface="Roboto"/>
              </a:rPr>
              <a:t>Transaction States in </a:t>
            </a:r>
            <a:r>
              <a:rPr lang="en-US" sz="2400" u="sng" dirty="0" smtClean="0">
                <a:solidFill>
                  <a:srgbClr val="FFFF00"/>
                </a:solidFill>
                <a:latin typeface="Roboto"/>
              </a:rPr>
              <a:t>DBMS:-</a:t>
            </a:r>
          </a:p>
          <a:p>
            <a:pPr algn="just" fontAlgn="base"/>
            <a:r>
              <a:rPr lang="en-US" dirty="0"/>
              <a:t>States through which a transaction goes during its lifetime. These are the states which tell about the current state of the Transaction and also tell how we will further do processing we will do on the transactions. These states govern the rules which decide the fate of the transaction whether it will commit or abort.</a:t>
            </a:r>
            <a:endParaRPr lang="en-IN" b="0" i="0" dirty="0">
              <a:effectLst/>
              <a:latin typeface="Roboto"/>
            </a:endParaRPr>
          </a:p>
          <a:p>
            <a:pPr algn="just" fontAlgn="base"/>
            <a:endParaRPr lang="en-IN" dirty="0" smtClean="0">
              <a:latin typeface="Roboto"/>
            </a:endParaRPr>
          </a:p>
          <a:p>
            <a:pPr algn="just" fontAlgn="base"/>
            <a:endParaRPr lang="en-IN" b="0" i="0" dirty="0">
              <a:effectLst/>
              <a:latin typeface="Roboto"/>
            </a:endParaRPr>
          </a:p>
          <a:p>
            <a:pPr algn="just" fontAlgn="base"/>
            <a:endParaRPr lang="en-IN" dirty="0" smtClean="0">
              <a:latin typeface="Roboto"/>
            </a:endParaRPr>
          </a:p>
          <a:p>
            <a:pPr algn="just" fontAlgn="base"/>
            <a:endParaRPr lang="en-IN" b="0" i="0" dirty="0">
              <a:effectLst/>
              <a:latin typeface="Roboto"/>
            </a:endParaRPr>
          </a:p>
          <a:p>
            <a:pPr algn="just" fontAlgn="base"/>
            <a:endParaRPr lang="en-IN" dirty="0" smtClean="0">
              <a:latin typeface="Roboto"/>
            </a:endParaRPr>
          </a:p>
          <a:p>
            <a:pPr algn="just" fontAlgn="base"/>
            <a:endParaRPr lang="en-IN" b="0" i="0" dirty="0">
              <a:effectLst/>
              <a:latin typeface="Roboto"/>
            </a:endParaRPr>
          </a:p>
          <a:p>
            <a:pPr algn="just" fontAlgn="base"/>
            <a:endParaRPr lang="en-IN" dirty="0" smtClean="0">
              <a:latin typeface="Roboto"/>
            </a:endParaRPr>
          </a:p>
          <a:p>
            <a:pPr algn="just" fontAlgn="base"/>
            <a:endParaRPr lang="en-IN" b="0" i="0" dirty="0">
              <a:effectLst/>
              <a:latin typeface="Roboto"/>
            </a:endParaRPr>
          </a:p>
          <a:p>
            <a:pPr algn="just" fontAlgn="base"/>
            <a:endParaRPr lang="en-IN" dirty="0" smtClean="0">
              <a:latin typeface="Roboto"/>
            </a:endParaRPr>
          </a:p>
          <a:p>
            <a:pPr algn="just" fontAlgn="base"/>
            <a:endParaRPr lang="en-IN" b="0" i="0" dirty="0">
              <a:effectLst/>
              <a:latin typeface="Roboto"/>
            </a:endParaRPr>
          </a:p>
          <a:p>
            <a:pPr algn="just" fontAlgn="base"/>
            <a:endParaRPr lang="en-IN" dirty="0" smtClean="0">
              <a:latin typeface="Roboto"/>
            </a:endParaRPr>
          </a:p>
          <a:p>
            <a:pPr algn="just" fontAlgn="base"/>
            <a:endParaRPr lang="en-IN" b="0" i="0" dirty="0">
              <a:effectLst/>
              <a:latin typeface="Roboto"/>
            </a:endParaRPr>
          </a:p>
          <a:p>
            <a:pPr algn="just" fontAlgn="base"/>
            <a:endParaRPr lang="en-IN" dirty="0" smtClean="0">
              <a:latin typeface="Roboto"/>
            </a:endParaRPr>
          </a:p>
          <a:p>
            <a:pPr algn="just" fontAlgn="base"/>
            <a:endParaRPr lang="en-IN" b="0" i="0" dirty="0">
              <a:effectLst/>
              <a:latin typeface="Roboto"/>
            </a:endParaRPr>
          </a:p>
          <a:p>
            <a:pPr algn="just" fontAlgn="base"/>
            <a:endParaRPr lang="en-IN" dirty="0" smtClean="0">
              <a:latin typeface="Roboto"/>
            </a:endParaRPr>
          </a:p>
          <a:p>
            <a:pPr algn="just" fontAlgn="base"/>
            <a:endParaRPr lang="en-IN" b="0" i="0" dirty="0">
              <a:effectLst/>
              <a:latin typeface="Roboto"/>
            </a:endParaRPr>
          </a:p>
          <a:p>
            <a:pPr algn="just" fontAlgn="base"/>
            <a:endParaRPr lang="en-IN" dirty="0" smtClean="0">
              <a:latin typeface="Roboto"/>
            </a:endParaRPr>
          </a:p>
          <a:p>
            <a:pPr algn="just" fontAlgn="base"/>
            <a:endParaRPr lang="en-IN" b="0" i="0" dirty="0">
              <a:effectLst/>
              <a:latin typeface="Roboto"/>
            </a:endParaRPr>
          </a:p>
          <a:p>
            <a:pPr algn="just" fontAlgn="base"/>
            <a:endParaRPr lang="en-US" b="0" i="0" dirty="0">
              <a:effectLst/>
              <a:latin typeface="Roboto"/>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438400"/>
            <a:ext cx="7076190" cy="3457143"/>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1856</TotalTime>
  <Words>1430</Words>
  <Application>Microsoft Office PowerPoint</Application>
  <PresentationFormat>On-screen Show (4:3)</PresentationFormat>
  <Paragraphs>372</Paragraphs>
  <Slides>40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Open Sans</vt:lpstr>
      <vt:lpstr>Roboto</vt:lpstr>
      <vt:lpstr>Rockwell</vt:lpstr>
      <vt:lpstr>Wingdings 2</vt:lpstr>
      <vt:lpstr>Foundry</vt:lpstr>
      <vt:lpstr>Unit No. 5 Transaction Processing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No. 1 Database System Concept</dc:title>
  <dc:creator>Nihil</dc:creator>
  <cp:lastModifiedBy>mitsu</cp:lastModifiedBy>
  <cp:revision>116</cp:revision>
  <dcterms:created xsi:type="dcterms:W3CDTF">2020-08-16T12:56:08Z</dcterms:created>
  <dcterms:modified xsi:type="dcterms:W3CDTF">2020-10-20T19:36:13Z</dcterms:modified>
</cp:coreProperties>
</file>